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 id="2147483795" r:id="rId3"/>
  </p:sldMasterIdLst>
  <p:notesMasterIdLst>
    <p:notesMasterId r:id="rId36"/>
  </p:notesMasterIdLst>
  <p:sldIdLst>
    <p:sldId id="654" r:id="rId4"/>
    <p:sldId id="732" r:id="rId5"/>
    <p:sldId id="695" r:id="rId6"/>
    <p:sldId id="689" r:id="rId7"/>
    <p:sldId id="696" r:id="rId8"/>
    <p:sldId id="697" r:id="rId9"/>
    <p:sldId id="698" r:id="rId10"/>
    <p:sldId id="699" r:id="rId11"/>
    <p:sldId id="700" r:id="rId12"/>
    <p:sldId id="701" r:id="rId13"/>
    <p:sldId id="702" r:id="rId14"/>
    <p:sldId id="703" r:id="rId15"/>
    <p:sldId id="704" r:id="rId16"/>
    <p:sldId id="705" r:id="rId17"/>
    <p:sldId id="706" r:id="rId18"/>
    <p:sldId id="707" r:id="rId19"/>
    <p:sldId id="708" r:id="rId20"/>
    <p:sldId id="709" r:id="rId21"/>
    <p:sldId id="717" r:id="rId22"/>
    <p:sldId id="718" r:id="rId23"/>
    <p:sldId id="719" r:id="rId24"/>
    <p:sldId id="720" r:id="rId25"/>
    <p:sldId id="721" r:id="rId26"/>
    <p:sldId id="722" r:id="rId27"/>
    <p:sldId id="723" r:id="rId28"/>
    <p:sldId id="724" r:id="rId29"/>
    <p:sldId id="725" r:id="rId30"/>
    <p:sldId id="726" r:id="rId31"/>
    <p:sldId id="727" r:id="rId32"/>
    <p:sldId id="728" r:id="rId33"/>
    <p:sldId id="729" r:id="rId34"/>
    <p:sldId id="730" r:id="rId35"/>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27" autoAdjust="0"/>
    <p:restoredTop sz="94660"/>
  </p:normalViewPr>
  <p:slideViewPr>
    <p:cSldViewPr snapToGrid="0" snapToObjects="1">
      <p:cViewPr varScale="1">
        <p:scale>
          <a:sx n="113" d="100"/>
          <a:sy n="113" d="100"/>
        </p:scale>
        <p:origin x="1068" y="180"/>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3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10/15/2023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Defense_Reorganization_Act_of_195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11</a:t>
            </a:fld>
            <a:endParaRPr lang="en-US"/>
          </a:p>
        </p:txBody>
      </p:sp>
    </p:spTree>
    <p:extLst>
      <p:ext uri="{BB962C8B-B14F-4D97-AF65-F5344CB8AC3E}">
        <p14:creationId xmlns:p14="http://schemas.microsoft.com/office/powerpoint/2010/main" val="109997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12</a:t>
            </a:fld>
            <a:endParaRPr lang="en-US"/>
          </a:p>
        </p:txBody>
      </p:sp>
    </p:spTree>
    <p:extLst>
      <p:ext uri="{BB962C8B-B14F-4D97-AF65-F5344CB8AC3E}">
        <p14:creationId xmlns:p14="http://schemas.microsoft.com/office/powerpoint/2010/main" val="76306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13</a:t>
            </a:fld>
            <a:endParaRPr lang="en-US"/>
          </a:p>
        </p:txBody>
      </p:sp>
    </p:spTree>
    <p:extLst>
      <p:ext uri="{BB962C8B-B14F-4D97-AF65-F5344CB8AC3E}">
        <p14:creationId xmlns:p14="http://schemas.microsoft.com/office/powerpoint/2010/main" val="325650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14</a:t>
            </a:fld>
            <a:endParaRPr lang="en-US"/>
          </a:p>
        </p:txBody>
      </p:sp>
    </p:spTree>
    <p:extLst>
      <p:ext uri="{BB962C8B-B14F-4D97-AF65-F5344CB8AC3E}">
        <p14:creationId xmlns:p14="http://schemas.microsoft.com/office/powerpoint/2010/main" val="163761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15</a:t>
            </a:fld>
            <a:endParaRPr lang="en-US"/>
          </a:p>
        </p:txBody>
      </p:sp>
    </p:spTree>
    <p:extLst>
      <p:ext uri="{BB962C8B-B14F-4D97-AF65-F5344CB8AC3E}">
        <p14:creationId xmlns:p14="http://schemas.microsoft.com/office/powerpoint/2010/main" val="295155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16</a:t>
            </a:fld>
            <a:endParaRPr lang="en-US"/>
          </a:p>
        </p:txBody>
      </p:sp>
    </p:spTree>
    <p:extLst>
      <p:ext uri="{BB962C8B-B14F-4D97-AF65-F5344CB8AC3E}">
        <p14:creationId xmlns:p14="http://schemas.microsoft.com/office/powerpoint/2010/main" val="326748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17</a:t>
            </a:fld>
            <a:endParaRPr lang="en-US"/>
          </a:p>
        </p:txBody>
      </p:sp>
    </p:spTree>
    <p:extLst>
      <p:ext uri="{BB962C8B-B14F-4D97-AF65-F5344CB8AC3E}">
        <p14:creationId xmlns:p14="http://schemas.microsoft.com/office/powerpoint/2010/main" val="229322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18</a:t>
            </a:fld>
            <a:endParaRPr lang="en-US"/>
          </a:p>
        </p:txBody>
      </p:sp>
    </p:spTree>
    <p:extLst>
      <p:ext uri="{BB962C8B-B14F-4D97-AF65-F5344CB8AC3E}">
        <p14:creationId xmlns:p14="http://schemas.microsoft.com/office/powerpoint/2010/main" val="272169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19</a:t>
            </a:fld>
            <a:endParaRPr lang="en-US"/>
          </a:p>
        </p:txBody>
      </p:sp>
    </p:spTree>
    <p:extLst>
      <p:ext uri="{BB962C8B-B14F-4D97-AF65-F5344CB8AC3E}">
        <p14:creationId xmlns:p14="http://schemas.microsoft.com/office/powerpoint/2010/main" val="155032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20</a:t>
            </a:fld>
            <a:endParaRPr lang="en-US"/>
          </a:p>
        </p:txBody>
      </p:sp>
    </p:spTree>
    <p:extLst>
      <p:ext uri="{BB962C8B-B14F-4D97-AF65-F5344CB8AC3E}">
        <p14:creationId xmlns:p14="http://schemas.microsoft.com/office/powerpoint/2010/main" val="151255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a:t>
            </a:fld>
            <a:endParaRPr lang="en-US"/>
          </a:p>
        </p:txBody>
      </p:sp>
    </p:spTree>
    <p:extLst>
      <p:ext uri="{BB962C8B-B14F-4D97-AF65-F5344CB8AC3E}">
        <p14:creationId xmlns:p14="http://schemas.microsoft.com/office/powerpoint/2010/main" val="65830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21</a:t>
            </a:fld>
            <a:endParaRPr lang="en-US"/>
          </a:p>
        </p:txBody>
      </p:sp>
    </p:spTree>
    <p:extLst>
      <p:ext uri="{BB962C8B-B14F-4D97-AF65-F5344CB8AC3E}">
        <p14:creationId xmlns:p14="http://schemas.microsoft.com/office/powerpoint/2010/main" val="67307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22</a:t>
            </a:fld>
            <a:endParaRPr lang="en-US"/>
          </a:p>
        </p:txBody>
      </p:sp>
    </p:spTree>
    <p:extLst>
      <p:ext uri="{BB962C8B-B14F-4D97-AF65-F5344CB8AC3E}">
        <p14:creationId xmlns:p14="http://schemas.microsoft.com/office/powerpoint/2010/main" val="406471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23</a:t>
            </a:fld>
            <a:endParaRPr lang="en-US"/>
          </a:p>
        </p:txBody>
      </p:sp>
    </p:spTree>
    <p:extLst>
      <p:ext uri="{BB962C8B-B14F-4D97-AF65-F5344CB8AC3E}">
        <p14:creationId xmlns:p14="http://schemas.microsoft.com/office/powerpoint/2010/main" val="375601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While working at the RAND Corporation, Paul </a:t>
            </a:r>
            <a:r>
              <a:rPr lang="en-US" dirty="0" err="1"/>
              <a:t>Baran</a:t>
            </a:r>
            <a:r>
              <a:rPr lang="en-US" dirty="0"/>
              <a:t> was assigned the task of designing a "survivable" communications system that could maintain communication between end points in the face of damage from nuclear attack. Using mini-computer technology of the day, </a:t>
            </a:r>
            <a:r>
              <a:rPr lang="en-US" dirty="0" err="1"/>
              <a:t>Baran</a:t>
            </a:r>
            <a:r>
              <a:rPr lang="en-US" dirty="0"/>
              <a:t> and his team developed a simulation suite to test basic connectivity of an array of nodes with varying degrees of linking. That is, a network of </a:t>
            </a:r>
            <a:r>
              <a:rPr lang="en-US" dirty="0" err="1"/>
              <a:t>n-ary</a:t>
            </a:r>
            <a:r>
              <a:rPr lang="en-US" dirty="0"/>
              <a:t> degree of connectivity would have </a:t>
            </a:r>
            <a:r>
              <a:rPr lang="en-US" dirty="0" err="1"/>
              <a:t>n</a:t>
            </a:r>
            <a:r>
              <a:rPr lang="en-US" dirty="0"/>
              <a:t> links per node. The simulation randomly 'killed' nodes and subsequently tested the percentage of nodes who remained connected. The result of the simulation revealed that networks where </a:t>
            </a:r>
            <a:r>
              <a:rPr lang="en-US" dirty="0" err="1"/>
              <a:t>n</a:t>
            </a:r>
            <a:r>
              <a:rPr lang="en-US" dirty="0"/>
              <a:t> &gt;= 3 had a significant increase in resilience against even as much as 50% node loss. </a:t>
            </a:r>
            <a:r>
              <a:rPr lang="en-US" dirty="0" err="1"/>
              <a:t>Baran's</a:t>
            </a:r>
            <a:r>
              <a:rPr lang="en-US" dirty="0"/>
              <a:t> insight gained from the simulation was that redundancy was the key.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As a result of President Eisenhower's </a:t>
            </a:r>
            <a:r>
              <a:rPr lang="en-US" dirty="0">
                <a:hlinkClick r:id="rId3"/>
              </a:rPr>
              <a:t>Defense Reorganization Act of 1958</a:t>
            </a:r>
            <a:r>
              <a:rPr lang="en-US" dirty="0"/>
              <a:t>, there was a major shift in leadership in the Pentagon around the time </a:t>
            </a:r>
            <a:r>
              <a:rPr lang="en-US" dirty="0" err="1"/>
              <a:t>Baran's</a:t>
            </a:r>
            <a:r>
              <a:rPr lang="en-US" dirty="0"/>
              <a:t> work was accepted by the US Air Force and </a:t>
            </a:r>
            <a:r>
              <a:rPr lang="en-US" dirty="0" err="1"/>
              <a:t>DoD</a:t>
            </a:r>
            <a:r>
              <a:rPr lang="en-US" dirty="0"/>
              <a:t> for implementation and testing. When </a:t>
            </a:r>
            <a:r>
              <a:rPr lang="en-US" dirty="0" err="1"/>
              <a:t>Baran</a:t>
            </a:r>
            <a:r>
              <a:rPr lang="en-US" dirty="0"/>
              <a:t> discovered an older Navy admiral would oversee the project he decided the project would be better off sitting on the shelf as reference material, claiming that an 'old analog guy' couldn't grasp what it was the project aimed to accomplish, and thus would likely fail from lack of understanding.</a:t>
            </a:r>
          </a:p>
          <a:p>
            <a:r>
              <a:rPr lang="en-US" dirty="0"/>
              <a:t>Around the same time when ARPA was developing the idea of an inter-networked set of terminals to share computing resources, among the number of reference materials considered was Paul </a:t>
            </a:r>
            <a:r>
              <a:rPr lang="en-US" dirty="0" err="1"/>
              <a:t>Baran</a:t>
            </a:r>
            <a:r>
              <a:rPr lang="en-US" dirty="0"/>
              <a:t> and the RAND Corporation's On Distributed Communications volumes. The ARPANET was never intended to be a survivable communications network, but some still maintain the myth that it was. Instead, the resilience feature of a packet switched network that uses link-state routing protocols is something we enjoy today in some part from the research done to develop a network that could survive a nuclear attack.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(Source: Wikipedia,</a:t>
            </a:r>
            <a:r>
              <a:rPr lang="en-US" baseline="0" dirty="0"/>
              <a:t> Paul </a:t>
            </a:r>
            <a:r>
              <a:rPr lang="en-US" baseline="0" dirty="0" err="1"/>
              <a:t>Baran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25</a:t>
            </a:fld>
            <a:endParaRPr lang="en-US"/>
          </a:p>
        </p:txBody>
      </p:sp>
    </p:spTree>
    <p:extLst>
      <p:ext uri="{BB962C8B-B14F-4D97-AF65-F5344CB8AC3E}">
        <p14:creationId xmlns:p14="http://schemas.microsoft.com/office/powerpoint/2010/main" val="236076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26</a:t>
            </a:fld>
            <a:endParaRPr lang="en-US"/>
          </a:p>
        </p:txBody>
      </p:sp>
    </p:spTree>
    <p:extLst>
      <p:ext uri="{BB962C8B-B14F-4D97-AF65-F5344CB8AC3E}">
        <p14:creationId xmlns:p14="http://schemas.microsoft.com/office/powerpoint/2010/main" val="201236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27</a:t>
            </a:fld>
            <a:endParaRPr lang="en-US"/>
          </a:p>
        </p:txBody>
      </p:sp>
    </p:spTree>
    <p:extLst>
      <p:ext uri="{BB962C8B-B14F-4D97-AF65-F5344CB8AC3E}">
        <p14:creationId xmlns:p14="http://schemas.microsoft.com/office/powerpoint/2010/main" val="16374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28</a:t>
            </a:fld>
            <a:endParaRPr lang="en-US"/>
          </a:p>
        </p:txBody>
      </p:sp>
    </p:spTree>
    <p:extLst>
      <p:ext uri="{BB962C8B-B14F-4D97-AF65-F5344CB8AC3E}">
        <p14:creationId xmlns:p14="http://schemas.microsoft.com/office/powerpoint/2010/main" val="2295622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29</a:t>
            </a:fld>
            <a:endParaRPr lang="en-US"/>
          </a:p>
        </p:txBody>
      </p:sp>
    </p:spTree>
    <p:extLst>
      <p:ext uri="{BB962C8B-B14F-4D97-AF65-F5344CB8AC3E}">
        <p14:creationId xmlns:p14="http://schemas.microsoft.com/office/powerpoint/2010/main" val="345695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30</a:t>
            </a:fld>
            <a:endParaRPr lang="en-US"/>
          </a:p>
        </p:txBody>
      </p:sp>
    </p:spTree>
    <p:extLst>
      <p:ext uri="{BB962C8B-B14F-4D97-AF65-F5344CB8AC3E}">
        <p14:creationId xmlns:p14="http://schemas.microsoft.com/office/powerpoint/2010/main" val="17109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a:t>
            </a:fld>
            <a:endParaRPr lang="en-US"/>
          </a:p>
        </p:txBody>
      </p:sp>
    </p:spTree>
    <p:extLst>
      <p:ext uri="{BB962C8B-B14F-4D97-AF65-F5344CB8AC3E}">
        <p14:creationId xmlns:p14="http://schemas.microsoft.com/office/powerpoint/2010/main" val="2742345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31</a:t>
            </a:fld>
            <a:endParaRPr lang="en-US"/>
          </a:p>
        </p:txBody>
      </p:sp>
    </p:spTree>
    <p:extLst>
      <p:ext uri="{BB962C8B-B14F-4D97-AF65-F5344CB8AC3E}">
        <p14:creationId xmlns:p14="http://schemas.microsoft.com/office/powerpoint/2010/main" val="3510718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32</a:t>
            </a:fld>
            <a:endParaRPr lang="en-US"/>
          </a:p>
        </p:txBody>
      </p:sp>
    </p:spTree>
    <p:extLst>
      <p:ext uri="{BB962C8B-B14F-4D97-AF65-F5344CB8AC3E}">
        <p14:creationId xmlns:p14="http://schemas.microsoft.com/office/powerpoint/2010/main" val="100114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5</a:t>
            </a:fld>
            <a:endParaRPr lang="en-US"/>
          </a:p>
        </p:txBody>
      </p:sp>
    </p:spTree>
    <p:extLst>
      <p:ext uri="{BB962C8B-B14F-4D97-AF65-F5344CB8AC3E}">
        <p14:creationId xmlns:p14="http://schemas.microsoft.com/office/powerpoint/2010/main" val="96205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6</a:t>
            </a:fld>
            <a:endParaRPr lang="en-US"/>
          </a:p>
        </p:txBody>
      </p:sp>
    </p:spTree>
    <p:extLst>
      <p:ext uri="{BB962C8B-B14F-4D97-AF65-F5344CB8AC3E}">
        <p14:creationId xmlns:p14="http://schemas.microsoft.com/office/powerpoint/2010/main" val="18032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7</a:t>
            </a:fld>
            <a:endParaRPr lang="en-US"/>
          </a:p>
        </p:txBody>
      </p:sp>
    </p:spTree>
    <p:extLst>
      <p:ext uri="{BB962C8B-B14F-4D97-AF65-F5344CB8AC3E}">
        <p14:creationId xmlns:p14="http://schemas.microsoft.com/office/powerpoint/2010/main" val="212068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8</a:t>
            </a:fld>
            <a:endParaRPr lang="en-US"/>
          </a:p>
        </p:txBody>
      </p:sp>
    </p:spTree>
    <p:extLst>
      <p:ext uri="{BB962C8B-B14F-4D97-AF65-F5344CB8AC3E}">
        <p14:creationId xmlns:p14="http://schemas.microsoft.com/office/powerpoint/2010/main" val="6578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9</a:t>
            </a:fld>
            <a:endParaRPr lang="en-US"/>
          </a:p>
        </p:txBody>
      </p:sp>
    </p:spTree>
    <p:extLst>
      <p:ext uri="{BB962C8B-B14F-4D97-AF65-F5344CB8AC3E}">
        <p14:creationId xmlns:p14="http://schemas.microsoft.com/office/powerpoint/2010/main" val="36220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10</a:t>
            </a:fld>
            <a:endParaRPr lang="en-US"/>
          </a:p>
        </p:txBody>
      </p:sp>
    </p:spTree>
    <p:extLst>
      <p:ext uri="{BB962C8B-B14F-4D97-AF65-F5344CB8AC3E}">
        <p14:creationId xmlns:p14="http://schemas.microsoft.com/office/powerpoint/2010/main" val="10704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AC05CB-E5C9-4666-B482-1014BB8106D7}" type="datetime1">
              <a:rPr lang="en-US" smtClean="0"/>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6A564E-583E-4A02-8A68-773013216D0D}" type="datetime1">
              <a:rPr lang="en-US" smtClean="0"/>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48AA5-77EC-42FB-A1D7-838D337FD8C9}" type="datetime1">
              <a:rPr lang="en-US" smtClean="0"/>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8F6CDF-86A5-4D63-BD2F-7748C32CCD7D}" type="datetime1">
              <a:rPr lang="en-US" smtClean="0"/>
              <a:t>10/15/2023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66611E-03FA-4BB4-8D1C-295947190F52}" type="datetime1">
              <a:rPr lang="en-US" smtClean="0"/>
              <a:t>10/15/2023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D8735C43-CD79-4CCC-93BF-FB3DB868B565}" type="datetime1">
              <a:rPr lang="en-US" smtClean="0"/>
              <a:t>10/15/2023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6691A9-F8F3-2D49-A8CC-92F411A21A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179CF0-78B6-460F-869F-347D7C08EA1D}" type="datetime1">
              <a:rPr lang="en-US" smtClean="0"/>
              <a:t>10/15/2023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AFEE8-5E9B-4554-A599-C9630697B09B}" type="datetime1">
              <a:rPr lang="en-US" smtClean="0"/>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F1C707-54C0-45A7-9BE7-F58502E1014D}" type="datetime1">
              <a:rPr lang="en-US" smtClean="0"/>
              <a:t>10/15/2023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A0987D-AB8F-4EED-9127-DF49F7F436CB}" type="datetime1">
              <a:rPr lang="en-US" smtClean="0"/>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34D65A-BCC0-41C1-A96E-012139E71EF7}" type="datetime1">
              <a:rPr lang="en-US" smtClean="0"/>
              <a:t>10/15/2023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6F6C91-5B2E-4AFA-9493-FE4BCFED3F38}" type="datetime1">
              <a:rPr lang="en-US" smtClean="0"/>
              <a:t>10/15/2023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54F0C3-F0FE-4C97-8876-50B87576D427}" type="datetime1">
              <a:rPr lang="en-US" smtClean="0"/>
              <a:t>10/15/2023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AE7221-8889-4715-955C-8401B47AD8C3}" type="datetime1">
              <a:rPr lang="en-US" smtClean="0"/>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48BD6E-B300-41DB-8838-40896050FA53}" type="datetime1">
              <a:rPr lang="en-US" smtClean="0"/>
              <a:t>10/15/2023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028E00D-C7A4-477A-8438-C07F990D3821}" type="datetime1">
              <a:rPr lang="en-US" smtClean="0"/>
              <a:t>10/15/2023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D5CB26-31D4-46E1-9859-319AA29ADF54}" type="datetime1">
              <a:rPr lang="en-US" smtClean="0">
                <a:solidFill>
                  <a:prstClr val="black">
                    <a:tint val="75000"/>
                  </a:prstClr>
                </a:solidFill>
                <a:latin typeface="Calibri"/>
                <a:ea typeface="+mn-ea"/>
                <a:cs typeface="+mn-cs"/>
              </a:rPr>
              <a:t>10/15/2023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02FD690-8097-4326-AD01-4B4A5A904857}" type="datetime1">
              <a:rPr lang="en-US" smtClean="0">
                <a:solidFill>
                  <a:prstClr val="black">
                    <a:tint val="75000"/>
                  </a:prstClr>
                </a:solidFill>
                <a:latin typeface="Calibri"/>
                <a:ea typeface="+mn-ea"/>
                <a:cs typeface="+mn-cs"/>
              </a:rPr>
              <a:t>10/15/2023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33.bin"/><Relationship Id="rId18" Type="http://schemas.openxmlformats.org/officeDocument/2006/relationships/image" Target="../media/image43.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0.emf"/><Relationship Id="rId17" Type="http://schemas.openxmlformats.org/officeDocument/2006/relationships/oleObject" Target="../embeddings/oleObject35.bin"/><Relationship Id="rId2" Type="http://schemas.openxmlformats.org/officeDocument/2006/relationships/notesSlide" Target="../notesSlides/notesSlide9.xml"/><Relationship Id="rId16" Type="http://schemas.openxmlformats.org/officeDocument/2006/relationships/image" Target="../media/image42.emf"/><Relationship Id="rId1" Type="http://schemas.openxmlformats.org/officeDocument/2006/relationships/slideLayout" Target="../slideLayouts/slideLayout12.xml"/><Relationship Id="rId6" Type="http://schemas.openxmlformats.org/officeDocument/2006/relationships/image" Target="../media/image37.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1.bin"/><Relationship Id="rId14" Type="http://schemas.openxmlformats.org/officeDocument/2006/relationships/image" Target="../media/image41.emf"/></Relationships>
</file>

<file path=ppt/slides/_rels/slide11.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37.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3.wmf"/><Relationship Id="rId18" Type="http://schemas.openxmlformats.org/officeDocument/2006/relationships/oleObject" Target="../embeddings/oleObject47.bin"/><Relationship Id="rId3" Type="http://schemas.openxmlformats.org/officeDocument/2006/relationships/image" Target="../media/image48.png"/><Relationship Id="rId7" Type="http://schemas.openxmlformats.org/officeDocument/2006/relationships/image" Target="../media/image50.wmf"/><Relationship Id="rId12" Type="http://schemas.openxmlformats.org/officeDocument/2006/relationships/oleObject" Target="../embeddings/oleObject44.bin"/><Relationship Id="rId17" Type="http://schemas.openxmlformats.org/officeDocument/2006/relationships/image" Target="../media/image55.wmf"/><Relationship Id="rId2" Type="http://schemas.openxmlformats.org/officeDocument/2006/relationships/notesSlide" Target="../notesSlides/notesSlide11.xml"/><Relationship Id="rId16" Type="http://schemas.openxmlformats.org/officeDocument/2006/relationships/oleObject" Target="../embeddings/oleObject46.bin"/><Relationship Id="rId1" Type="http://schemas.openxmlformats.org/officeDocument/2006/relationships/slideLayout" Target="../slideLayouts/slideLayout13.xml"/><Relationship Id="rId6" Type="http://schemas.openxmlformats.org/officeDocument/2006/relationships/oleObject" Target="../embeddings/oleObject41.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43.bin"/><Relationship Id="rId19" Type="http://schemas.openxmlformats.org/officeDocument/2006/relationships/image" Target="../media/image56.wmf"/><Relationship Id="rId4" Type="http://schemas.openxmlformats.org/officeDocument/2006/relationships/oleObject" Target="../embeddings/oleObject40.bin"/><Relationship Id="rId9" Type="http://schemas.openxmlformats.org/officeDocument/2006/relationships/image" Target="../media/image51.wmf"/><Relationship Id="rId1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media" Target="file://localhost/Users/mauromartino/Dropbox/classes-slides-2012/CLASS8_Robustness/Dashun08_Attack.mov" TargetMode="External"/><Relationship Id="rId7" Type="http://schemas.openxmlformats.org/officeDocument/2006/relationships/image" Target="../media/image35.png"/><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video" Target="file://localhost/Users/mauromartino/Dropbox/classes-slides-2012/CLASS8_Robustness/Dashun08_Attack.m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1.emf"/><Relationship Id="rId5" Type="http://schemas.openxmlformats.org/officeDocument/2006/relationships/oleObject" Target="../embeddings/oleObject50.bin"/><Relationship Id="rId10" Type="http://schemas.openxmlformats.org/officeDocument/2006/relationships/image" Target="../media/image63.emf"/><Relationship Id="rId4" Type="http://schemas.openxmlformats.org/officeDocument/2006/relationships/image" Target="../media/image60.emf"/><Relationship Id="rId9"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8.emf"/><Relationship Id="rId2" Type="http://schemas.openxmlformats.org/officeDocument/2006/relationships/notesSlide" Target="../notesSlides/notesSlide17.xml"/><Relationship Id="rId16" Type="http://schemas.openxmlformats.org/officeDocument/2006/relationships/image" Target="../media/image70.emf"/><Relationship Id="rId1" Type="http://schemas.openxmlformats.org/officeDocument/2006/relationships/slideLayout" Target="../slideLayouts/slideLayout13.xml"/><Relationship Id="rId6" Type="http://schemas.openxmlformats.org/officeDocument/2006/relationships/image" Target="../media/image65.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56.bin"/><Relationship Id="rId14" Type="http://schemas.openxmlformats.org/officeDocument/2006/relationships/image" Target="../media/image69.emf"/></Relationships>
</file>

<file path=ppt/slides/_rels/slide1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5.wmf"/><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2.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3.bin"/><Relationship Id="rId14" Type="http://schemas.openxmlformats.org/officeDocument/2006/relationships/image" Target="../media/image76.w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7.bin"/><Relationship Id="rId7" Type="http://schemas.openxmlformats.org/officeDocument/2006/relationships/image" Target="../media/image81.wmf"/><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oleObject" Target="../embeddings/oleObject68.bin"/><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2.wmf"/></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media" Target="file://localhost/Users/mauromartino/Dropbox/classes-slides-2012/CLASS8_Robustness/Dashun08_Attack.mov" TargetMode="External"/><Relationship Id="rId7" Type="http://schemas.openxmlformats.org/officeDocument/2006/relationships/image" Target="../media/image35.png"/><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video" Target="file://localhost/Users/mauromartino/Dropbox/classes-slides-2012/CLASS8_Robustness/Dashun08_Attack.m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82.wmf"/><Relationship Id="rId5" Type="http://schemas.openxmlformats.org/officeDocument/2006/relationships/oleObject" Target="../embeddings/oleObject71.bin"/><Relationship Id="rId4" Type="http://schemas.openxmlformats.org/officeDocument/2006/relationships/image" Target="../media/image84.wmf"/></Relationships>
</file>

<file path=ppt/slides/_rels/slide2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6.wmf"/><Relationship Id="rId7" Type="http://schemas.openxmlformats.org/officeDocument/2006/relationships/oleObject" Target="../embeddings/oleObject74.bin"/><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oleObject" Target="../embeddings/oleObject73.bin"/><Relationship Id="rId5" Type="http://schemas.openxmlformats.org/officeDocument/2006/relationships/image" Target="../media/image81.wmf"/><Relationship Id="rId4" Type="http://schemas.openxmlformats.org/officeDocument/2006/relationships/oleObject" Target="../embeddings/oleObject72.bin"/><Relationship Id="rId9" Type="http://schemas.openxmlformats.org/officeDocument/2006/relationships/oleObject" Target="../embeddings/oleObject75.bin"/></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90.jpeg"/><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8.bin"/><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2.wmf"/><Relationship Id="rId2" Type="http://schemas.openxmlformats.org/officeDocument/2006/relationships/notesSlide" Target="../notesSlides/notesSlide7.xml"/><Relationship Id="rId16" Type="http://schemas.openxmlformats.org/officeDocument/2006/relationships/image" Target="../media/image34.wmf"/><Relationship Id="rId1" Type="http://schemas.openxmlformats.org/officeDocument/2006/relationships/slideLayout" Target="../slideLayouts/slideLayout13.xml"/><Relationship Id="rId6" Type="http://schemas.openxmlformats.org/officeDocument/2006/relationships/image" Target="../media/image29.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3.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5" Type="http://schemas.openxmlformats.org/officeDocument/2006/relationships/image" Target="../media/image3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2023</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13 Robustness I</a:t>
            </a:r>
          </a:p>
          <a:p>
            <a:pPr algn="ctr" defTabSz="914400" fontAlgn="base">
              <a:spcBef>
                <a:spcPct val="0"/>
              </a:spcBef>
              <a:spcAft>
                <a:spcPct val="0"/>
              </a:spcAft>
              <a:defRPr/>
            </a:pPr>
            <a:r>
              <a:rPr lang="en-US" altLang="ko-KR" sz="3200" dirty="0">
                <a:solidFill>
                  <a:srgbClr val="000000"/>
                </a:solidFill>
                <a:latin typeface="Trajan Pro"/>
                <a:cs typeface="Trajan Pro"/>
              </a:rPr>
              <a:t>(Chapter 8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3" name="Slide Number Placeholder 2"/>
          <p:cNvSpPr>
            <a:spLocks noGrp="1"/>
          </p:cNvSpPr>
          <p:nvPr>
            <p:ph type="sldNum" sz="quarter" idx="12"/>
          </p:nvPr>
        </p:nvSpPr>
        <p:spPr/>
        <p:txBody>
          <a:bodyPr/>
          <a:lstStyle/>
          <a:p>
            <a:pPr>
              <a:defRPr/>
            </a:pPr>
            <a:fld id="{D92AD468-F881-2047-835E-ADD4E4D44380}" type="slidenum">
              <a:rPr lang="en-US" smtClean="0"/>
              <a:pPr>
                <a:defRPr/>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 y="772058"/>
            <a:ext cx="5829299" cy="646331"/>
          </a:xfrm>
          <a:prstGeom prst="rect">
            <a:avLst/>
          </a:prstGeom>
          <a:noFill/>
        </p:spPr>
        <p:txBody>
          <a:bodyPr wrap="square" rtlCol="0">
            <a:spAutoFit/>
          </a:bodyPr>
          <a:lstStyle/>
          <a:p>
            <a:r>
              <a:rPr lang="hu-HU" b="1" dirty="0">
                <a:solidFill>
                  <a:srgbClr val="0000FF"/>
                </a:solidFill>
              </a:rPr>
              <a:t> Scale-free networks do not appear to break apart under random failures.   </a:t>
            </a:r>
            <a:r>
              <a:rPr lang="hu-HU" sz="1600" dirty="0"/>
              <a:t>Why is that?</a:t>
            </a:r>
          </a:p>
        </p:txBody>
      </p:sp>
      <p:graphicFrame>
        <p:nvGraphicFramePr>
          <p:cNvPr id="70661" name="Object 4"/>
          <p:cNvGraphicFramePr>
            <a:graphicFrameLocks noChangeAspect="1"/>
          </p:cNvGraphicFramePr>
          <p:nvPr/>
        </p:nvGraphicFramePr>
        <p:xfrm>
          <a:off x="298451" y="1624106"/>
          <a:ext cx="6318250" cy="722312"/>
        </p:xfrm>
        <a:graphic>
          <a:graphicData uri="http://schemas.openxmlformats.org/presentationml/2006/ole">
            <mc:AlternateContent xmlns:mc="http://schemas.openxmlformats.org/markup-compatibility/2006">
              <mc:Choice xmlns:v="urn:schemas-microsoft-com:vml" Requires="v">
                <p:oleObj name="Equation" r:id="rId3" imgW="3505200" imgH="469900" progId="Equation.3">
                  <p:embed/>
                </p:oleObj>
              </mc:Choice>
              <mc:Fallback>
                <p:oleObj name="Equation" r:id="rId3" imgW="35052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1" y="1624106"/>
                        <a:ext cx="631825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5093" name="Object 5"/>
          <p:cNvGraphicFramePr>
            <a:graphicFrameLocks noChangeAspect="1"/>
          </p:cNvGraphicFramePr>
          <p:nvPr/>
        </p:nvGraphicFramePr>
        <p:xfrm>
          <a:off x="7003524" y="1624106"/>
          <a:ext cx="1787525" cy="495300"/>
        </p:xfrm>
        <a:graphic>
          <a:graphicData uri="http://schemas.openxmlformats.org/presentationml/2006/ole">
            <mc:AlternateContent xmlns:mc="http://schemas.openxmlformats.org/markup-compatibility/2006">
              <mc:Choice xmlns:v="urn:schemas-microsoft-com:vml" Requires="v">
                <p:oleObj name="Equation" r:id="rId5" imgW="990600" imgH="330200" progId="Equation.3">
                  <p:embed/>
                </p:oleObj>
              </mc:Choice>
              <mc:Fallback>
                <p:oleObj name="Equation" r:id="rId5" imgW="9906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524" y="1624106"/>
                        <a:ext cx="17875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nvGraphicFramePr>
        <p:xfrm>
          <a:off x="276231" y="2321019"/>
          <a:ext cx="5037137" cy="569913"/>
        </p:xfrm>
        <a:graphic>
          <a:graphicData uri="http://schemas.openxmlformats.org/presentationml/2006/ole">
            <mc:AlternateContent xmlns:mc="http://schemas.openxmlformats.org/markup-compatibility/2006">
              <mc:Choice xmlns:v="urn:schemas-microsoft-com:vml" Requires="v">
                <p:oleObj name="Equation" r:id="rId7" imgW="2794000" imgH="381000" progId="Equation.3">
                  <p:embed/>
                </p:oleObj>
              </mc:Choice>
              <mc:Fallback>
                <p:oleObj name="Equation" r:id="rId7" imgW="27940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31" y="2321019"/>
                        <a:ext cx="5037137"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5095" name="Object 6"/>
          <p:cNvGraphicFramePr>
            <a:graphicFrameLocks noChangeAspect="1"/>
          </p:cNvGraphicFramePr>
          <p:nvPr/>
        </p:nvGraphicFramePr>
        <p:xfrm>
          <a:off x="6763791" y="622300"/>
          <a:ext cx="1935163" cy="1054100"/>
        </p:xfrm>
        <a:graphic>
          <a:graphicData uri="http://schemas.openxmlformats.org/presentationml/2006/ole">
            <mc:AlternateContent xmlns:mc="http://schemas.openxmlformats.org/markup-compatibility/2006">
              <mc:Choice xmlns:v="urn:schemas-microsoft-com:vml" Requires="v">
                <p:oleObj name="Equation" r:id="rId9" imgW="1066800" imgH="698500" progId="Equation.3">
                  <p:embed/>
                </p:oleObj>
              </mc:Choice>
              <mc:Fallback>
                <p:oleObj name="Equation" r:id="rId9" imgW="1066800" imgH="698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3791" y="622300"/>
                        <a:ext cx="193516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nvGraphicFramePr>
        <p:xfrm>
          <a:off x="22225" y="3611632"/>
          <a:ext cx="3138488" cy="534124"/>
        </p:xfrm>
        <a:graphic>
          <a:graphicData uri="http://schemas.openxmlformats.org/presentationml/2006/ole">
            <mc:AlternateContent xmlns:mc="http://schemas.openxmlformats.org/markup-compatibility/2006">
              <mc:Choice xmlns:v="urn:schemas-microsoft-com:vml" Requires="v">
                <p:oleObj name="Equation" r:id="rId11" imgW="2044700" imgH="419100" progId="Equation.3">
                  <p:embed/>
                </p:oleObj>
              </mc:Choice>
              <mc:Fallback>
                <p:oleObj name="Equation" r:id="rId11" imgW="20447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25" y="3611632"/>
                        <a:ext cx="3138488" cy="534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3944943" y="2990917"/>
          <a:ext cx="4835525" cy="527779"/>
        </p:xfrm>
        <a:graphic>
          <a:graphicData uri="http://schemas.openxmlformats.org/presentationml/2006/ole">
            <mc:AlternateContent xmlns:mc="http://schemas.openxmlformats.org/markup-compatibility/2006">
              <mc:Choice xmlns:v="urn:schemas-microsoft-com:vml" Requires="v">
                <p:oleObj name="Equation" r:id="rId13" imgW="3187700" imgH="419100" progId="Equation.3">
                  <p:embed/>
                </p:oleObj>
              </mc:Choice>
              <mc:Fallback>
                <p:oleObj name="Equation" r:id="rId13" imgW="31877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4943" y="2990917"/>
                        <a:ext cx="4835525" cy="527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nvGraphicFramePr>
        <p:xfrm>
          <a:off x="3592519" y="3660746"/>
          <a:ext cx="5856287" cy="532634"/>
        </p:xfrm>
        <a:graphic>
          <a:graphicData uri="http://schemas.openxmlformats.org/presentationml/2006/ole">
            <mc:AlternateContent xmlns:mc="http://schemas.openxmlformats.org/markup-compatibility/2006">
              <mc:Choice xmlns:v="urn:schemas-microsoft-com:vml" Requires="v">
                <p:oleObj name="Equation" r:id="rId15" imgW="3835400" imgH="419100" progId="Equation.3">
                  <p:embed/>
                </p:oleObj>
              </mc:Choice>
              <mc:Fallback>
                <p:oleObj name="Equation" r:id="rId15" imgW="38354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2519" y="3660746"/>
                        <a:ext cx="5856287" cy="53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1"/>
          <p:cNvGraphicFramePr>
            <a:graphicFrameLocks noChangeAspect="1"/>
          </p:cNvGraphicFramePr>
          <p:nvPr/>
        </p:nvGraphicFramePr>
        <p:xfrm>
          <a:off x="3646495" y="4339116"/>
          <a:ext cx="5205411" cy="532126"/>
        </p:xfrm>
        <a:graphic>
          <a:graphicData uri="http://schemas.openxmlformats.org/presentationml/2006/ole">
            <mc:AlternateContent xmlns:mc="http://schemas.openxmlformats.org/markup-compatibility/2006">
              <mc:Choice xmlns:v="urn:schemas-microsoft-com:vml" Requires="v">
                <p:oleObj name="Equation" r:id="rId17" imgW="3403600" imgH="419100" progId="Equation.3">
                  <p:embed/>
                </p:oleObj>
              </mc:Choice>
              <mc:Fallback>
                <p:oleObj name="Equation" r:id="rId17" imgW="34036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6495" y="4339116"/>
                        <a:ext cx="5205411" cy="532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a:xfrm>
            <a:off x="3726180" y="2321019"/>
            <a:ext cx="28346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33500" y="2990917"/>
            <a:ext cx="39798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13368" y="2430780"/>
            <a:ext cx="698812" cy="460152"/>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2" name="Left Brace 11"/>
          <p:cNvSpPr/>
          <p:nvPr/>
        </p:nvSpPr>
        <p:spPr>
          <a:xfrm>
            <a:off x="6515215" y="672352"/>
            <a:ext cx="248576" cy="108024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a:off x="3944943" y="1287780"/>
            <a:ext cx="2318697" cy="15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10</a:t>
            </a:fld>
            <a:endParaRPr lang="en-US"/>
          </a:p>
        </p:txBody>
      </p:sp>
      <p:sp>
        <p:nvSpPr>
          <p:cNvPr id="19" name="TextBox 18"/>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095" name="Object 6"/>
          <p:cNvGraphicFramePr>
            <a:graphicFrameLocks noChangeAspect="1"/>
          </p:cNvGraphicFramePr>
          <p:nvPr/>
        </p:nvGraphicFramePr>
        <p:xfrm>
          <a:off x="685806" y="774306"/>
          <a:ext cx="2009013" cy="719931"/>
        </p:xfrm>
        <a:graphic>
          <a:graphicData uri="http://schemas.openxmlformats.org/presentationml/2006/ole">
            <mc:AlternateContent xmlns:mc="http://schemas.openxmlformats.org/markup-compatibility/2006">
              <mc:Choice xmlns:v="urn:schemas-microsoft-com:vml" Requires="v">
                <p:oleObj name="Equation" r:id="rId3" imgW="825500" imgH="355600" progId="Equation.3">
                  <p:embed/>
                </p:oleObj>
              </mc:Choice>
              <mc:Fallback>
                <p:oleObj name="Equation" r:id="rId3" imgW="8255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6" y="774306"/>
                        <a:ext cx="2009013" cy="719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nvGraphicFramePr>
        <p:xfrm>
          <a:off x="3648355" y="606028"/>
          <a:ext cx="5368651" cy="1056482"/>
        </p:xfrm>
        <a:graphic>
          <a:graphicData uri="http://schemas.openxmlformats.org/presentationml/2006/ole">
            <mc:AlternateContent xmlns:mc="http://schemas.openxmlformats.org/markup-compatibility/2006">
              <mc:Choice xmlns:v="urn:schemas-microsoft-com:vml" Requires="v">
                <p:oleObj name="Equation" r:id="rId5" imgW="2819400" imgH="673100" progId="Equation.3">
                  <p:embed/>
                </p:oleObj>
              </mc:Choice>
              <mc:Fallback>
                <p:oleObj name="Equation" r:id="rId5" imgW="2819400" imgH="673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355" y="606028"/>
                        <a:ext cx="5368651" cy="1056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400" y="2273300"/>
            <a:ext cx="8176049" cy="369332"/>
          </a:xfrm>
          <a:prstGeom prst="rect">
            <a:avLst/>
          </a:prstGeom>
          <a:noFill/>
        </p:spPr>
        <p:txBody>
          <a:bodyPr wrap="none" rtlCol="0">
            <a:spAutoFit/>
          </a:bodyPr>
          <a:lstStyle/>
          <a:p>
            <a:r>
              <a:rPr lang="hu-HU" dirty="0"/>
              <a:t>γ&gt;3:  </a:t>
            </a:r>
            <a:r>
              <a:rPr lang="hu-HU" i="1" dirty="0"/>
              <a:t>κ</a:t>
            </a:r>
            <a:r>
              <a:rPr lang="hu-HU" dirty="0"/>
              <a:t> is finite, so the network will break apart at a finite f</a:t>
            </a:r>
            <a:r>
              <a:rPr lang="hu-HU" baseline="-25000" dirty="0"/>
              <a:t>c</a:t>
            </a:r>
            <a:r>
              <a:rPr lang="hu-HU" dirty="0"/>
              <a:t> that depens on K</a:t>
            </a:r>
            <a:r>
              <a:rPr lang="hu-HU" baseline="-25000" dirty="0"/>
              <a:t>min</a:t>
            </a:r>
          </a:p>
        </p:txBody>
      </p:sp>
      <p:sp>
        <p:nvSpPr>
          <p:cNvPr id="15" name="TextBox 14"/>
          <p:cNvSpPr txBox="1"/>
          <p:nvPr/>
        </p:nvSpPr>
        <p:spPr>
          <a:xfrm>
            <a:off x="-38100" y="2795035"/>
            <a:ext cx="8524477" cy="1169551"/>
          </a:xfrm>
          <a:prstGeom prst="rect">
            <a:avLst/>
          </a:prstGeom>
          <a:noFill/>
        </p:spPr>
        <p:txBody>
          <a:bodyPr wrap="none" rtlCol="0">
            <a:spAutoFit/>
          </a:bodyPr>
          <a:lstStyle/>
          <a:p>
            <a:r>
              <a:rPr lang="hu-HU" dirty="0"/>
              <a:t>γ&lt;3:  </a:t>
            </a:r>
            <a:r>
              <a:rPr lang="hu-HU" i="1" dirty="0"/>
              <a:t>κ</a:t>
            </a:r>
            <a:r>
              <a:rPr lang="hu-HU" dirty="0"/>
              <a:t> diverges in the N</a:t>
            </a:r>
            <a:r>
              <a:rPr lang="en-US" dirty="0" err="1">
                <a:sym typeface="Wingdings"/>
              </a:rPr>
              <a:t></a:t>
            </a:r>
            <a:r>
              <a:rPr lang="en-US" dirty="0">
                <a:sym typeface="Wingdings"/>
              </a:rPr>
              <a:t> ∞ limit</a:t>
            </a:r>
            <a:r>
              <a:rPr lang="hu-HU" dirty="0"/>
              <a:t>, so f</a:t>
            </a:r>
            <a:r>
              <a:rPr lang="hu-HU" baseline="-25000" dirty="0"/>
              <a:t>c</a:t>
            </a:r>
            <a:r>
              <a:rPr lang="hu-HU" dirty="0"/>
              <a:t> </a:t>
            </a:r>
            <a:r>
              <a:rPr lang="en-US" dirty="0" err="1">
                <a:sym typeface="Wingdings"/>
              </a:rPr>
              <a:t></a:t>
            </a:r>
            <a:r>
              <a:rPr lang="en-US" dirty="0">
                <a:sym typeface="Wingdings"/>
              </a:rPr>
              <a:t> 1 !!!</a:t>
            </a:r>
            <a:endParaRPr lang="hu-HU" dirty="0">
              <a:sym typeface="Wingdings"/>
            </a:endParaRPr>
          </a:p>
          <a:p>
            <a:r>
              <a:rPr lang="hu-HU" baseline="-25000" dirty="0">
                <a:sym typeface="Wingdings"/>
              </a:rPr>
              <a:t>	</a:t>
            </a:r>
            <a:r>
              <a:rPr lang="hu-HU" dirty="0">
                <a:sym typeface="Wingdings"/>
              </a:rPr>
              <a:t>for an infinite system one needs to remove all the nodes to break the system.</a:t>
            </a:r>
          </a:p>
          <a:p>
            <a:endParaRPr lang="hu-HU" dirty="0">
              <a:sym typeface="Wingdings"/>
            </a:endParaRPr>
          </a:p>
          <a:p>
            <a:r>
              <a:rPr lang="hu-HU" sz="1600" dirty="0">
                <a:sym typeface="Wingdings"/>
              </a:rPr>
              <a:t>For a finite system, there is a finite but large </a:t>
            </a:r>
            <a:r>
              <a:rPr lang="hu-HU" sz="1600" dirty="0"/>
              <a:t>f</a:t>
            </a:r>
            <a:r>
              <a:rPr lang="hu-HU" sz="1600" baseline="-25000" dirty="0"/>
              <a:t>c </a:t>
            </a:r>
            <a:r>
              <a:rPr lang="hu-HU" sz="1600" dirty="0"/>
              <a:t>that scales with the system size as:</a:t>
            </a:r>
            <a:r>
              <a:rPr lang="hu-HU" sz="1600" dirty="0">
                <a:sym typeface="Wingdings"/>
              </a:rPr>
              <a:t> </a:t>
            </a:r>
          </a:p>
        </p:txBody>
      </p:sp>
      <p:graphicFrame>
        <p:nvGraphicFramePr>
          <p:cNvPr id="346122" name="Object 10"/>
          <p:cNvGraphicFramePr>
            <a:graphicFrameLocks noChangeAspect="1"/>
          </p:cNvGraphicFramePr>
          <p:nvPr/>
        </p:nvGraphicFramePr>
        <p:xfrm>
          <a:off x="2694816" y="1662510"/>
          <a:ext cx="1787525" cy="495300"/>
        </p:xfrm>
        <a:graphic>
          <a:graphicData uri="http://schemas.openxmlformats.org/presentationml/2006/ole">
            <mc:AlternateContent xmlns:mc="http://schemas.openxmlformats.org/markup-compatibility/2006">
              <mc:Choice xmlns:v="urn:schemas-microsoft-com:vml" Requires="v">
                <p:oleObj name="Equation" r:id="rId7" imgW="990600" imgH="330200" progId="Equation.3">
                  <p:embed/>
                </p:oleObj>
              </mc:Choice>
              <mc:Fallback>
                <p:oleObj name="Equation" r:id="rId7" imgW="9906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4816" y="1662510"/>
                        <a:ext cx="17875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1"/>
          <p:cNvGraphicFramePr>
            <a:graphicFrameLocks noChangeAspect="1"/>
          </p:cNvGraphicFramePr>
          <p:nvPr/>
        </p:nvGraphicFramePr>
        <p:xfrm>
          <a:off x="7466013" y="3448050"/>
          <a:ext cx="1684338" cy="438150"/>
        </p:xfrm>
        <a:graphic>
          <a:graphicData uri="http://schemas.openxmlformats.org/presentationml/2006/ole">
            <mc:AlternateContent xmlns:mc="http://schemas.openxmlformats.org/markup-compatibility/2006">
              <mc:Choice xmlns:v="urn:schemas-microsoft-com:vml" Requires="v">
                <p:oleObj name="Equation" r:id="rId9" imgW="889000" imgH="279400" progId="Equation.3">
                  <p:embed/>
                </p:oleObj>
              </mc:Choice>
              <mc:Fallback>
                <p:oleObj name="Equation" r:id="rId9" imgW="8890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6013" y="3448050"/>
                        <a:ext cx="1684338"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52400" y="4140200"/>
            <a:ext cx="9740900" cy="923330"/>
          </a:xfrm>
          <a:prstGeom prst="rect">
            <a:avLst/>
          </a:prstGeom>
          <a:noFill/>
        </p:spPr>
        <p:txBody>
          <a:bodyPr wrap="square" rtlCol="0">
            <a:spAutoFit/>
          </a:bodyPr>
          <a:lstStyle/>
          <a:p>
            <a:r>
              <a:rPr lang="hu-HU" b="1" dirty="0">
                <a:solidFill>
                  <a:srgbClr val="0000FF"/>
                </a:solidFill>
              </a:rPr>
              <a:t>Internet</a:t>
            </a:r>
            <a:r>
              <a:rPr lang="hu-HU" dirty="0"/>
              <a:t>: Router level map, N=228,263; γ=2.1±0.1;    </a:t>
            </a:r>
            <a:r>
              <a:rPr lang="hu-HU" i="1" dirty="0"/>
              <a:t>κ=28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=0.962</a:t>
            </a:r>
          </a:p>
          <a:p>
            <a:r>
              <a:rPr lang="hu-HU" i="1" dirty="0"/>
              <a:t>	</a:t>
            </a:r>
          </a:p>
          <a:p>
            <a:r>
              <a:rPr lang="hu-HU" i="1" dirty="0"/>
              <a:t>		     AS  </a:t>
            </a:r>
            <a:r>
              <a:rPr lang="hu-HU" dirty="0"/>
              <a:t>level map, N=  11,164; γ=2.1±0.1;    </a:t>
            </a:r>
            <a:r>
              <a:rPr lang="hu-HU" i="1" dirty="0"/>
              <a:t>κ=264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=0.996</a:t>
            </a:r>
            <a:endParaRPr lang="hu-HU" b="1" dirty="0">
              <a:solidFill>
                <a:srgbClr val="FF0000"/>
              </a:solidFill>
            </a:endParaRP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11</a:t>
            </a:fld>
            <a:endParaRPr lang="en-US"/>
          </a:p>
        </p:txBody>
      </p:sp>
      <p:sp>
        <p:nvSpPr>
          <p:cNvPr id="13" name="TextBox 12"/>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2" descr="fig33_AB"/>
          <p:cNvPicPr>
            <a:picLocks noChangeAspect="1" noChangeArrowheads="1"/>
          </p:cNvPicPr>
          <p:nvPr/>
        </p:nvPicPr>
        <p:blipFill>
          <a:blip r:embed="rId3"/>
          <a:srcRect t="37180"/>
          <a:stretch>
            <a:fillRect/>
          </a:stretch>
        </p:blipFill>
        <p:spPr bwMode="auto">
          <a:xfrm>
            <a:off x="4168782" y="952500"/>
            <a:ext cx="4594225" cy="3111500"/>
          </a:xfrm>
          <a:prstGeom prst="rect">
            <a:avLst/>
          </a:prstGeom>
          <a:noFill/>
          <a:ln w="9525">
            <a:noFill/>
            <a:miter lim="800000"/>
            <a:headEnd/>
            <a:tailEnd/>
          </a:ln>
        </p:spPr>
      </p:pic>
      <p:sp>
        <p:nvSpPr>
          <p:cNvPr id="30732" name="Text Box 4"/>
          <p:cNvSpPr txBox="1">
            <a:spLocks noChangeArrowheads="1"/>
          </p:cNvSpPr>
          <p:nvPr/>
        </p:nvSpPr>
        <p:spPr bwMode="auto">
          <a:xfrm>
            <a:off x="609606" y="4745504"/>
            <a:ext cx="7391767" cy="707886"/>
          </a:xfrm>
          <a:prstGeom prst="rect">
            <a:avLst/>
          </a:prstGeom>
          <a:noFill/>
          <a:ln w="9525">
            <a:noFill/>
            <a:miter lim="800000"/>
            <a:headEnd/>
            <a:tailEnd/>
          </a:ln>
        </p:spPr>
        <p:txBody>
          <a:bodyPr wrap="none">
            <a:prstTxWarp prst="textNoShape">
              <a:avLst/>
            </a:prstTxWarp>
            <a:spAutoFit/>
          </a:bodyPr>
          <a:lstStyle/>
          <a:p>
            <a:pPr eaLnBrk="0" hangingPunct="0"/>
            <a:r>
              <a:rPr lang="en-US" sz="2000" dirty="0">
                <a:solidFill>
                  <a:srgbClr val="0066FF"/>
                </a:solidFill>
              </a:rPr>
              <a:t>Infinite scale-free networks with           do not break down under </a:t>
            </a:r>
          </a:p>
          <a:p>
            <a:pPr eaLnBrk="0" hangingPunct="0"/>
            <a:r>
              <a:rPr lang="en-US" sz="2000" dirty="0">
                <a:solidFill>
                  <a:srgbClr val="0066FF"/>
                </a:solidFill>
              </a:rPr>
              <a:t>random node failures.</a:t>
            </a:r>
          </a:p>
        </p:txBody>
      </p:sp>
      <p:sp>
        <p:nvSpPr>
          <p:cNvPr id="30733" name="Text Box 5"/>
          <p:cNvSpPr txBox="1">
            <a:spLocks noChangeArrowheads="1"/>
          </p:cNvSpPr>
          <p:nvPr/>
        </p:nvSpPr>
        <p:spPr bwMode="auto">
          <a:xfrm>
            <a:off x="609600" y="1206501"/>
            <a:ext cx="3549094" cy="400110"/>
          </a:xfrm>
          <a:prstGeom prst="rect">
            <a:avLst/>
          </a:prstGeom>
          <a:noFill/>
          <a:ln w="9525">
            <a:noFill/>
            <a:miter lim="800000"/>
            <a:headEnd/>
            <a:tailEnd/>
          </a:ln>
        </p:spPr>
        <p:txBody>
          <a:bodyPr wrap="none">
            <a:prstTxWarp prst="textNoShape">
              <a:avLst/>
            </a:prstTxWarp>
            <a:spAutoFit/>
          </a:bodyPr>
          <a:lstStyle/>
          <a:p>
            <a:pPr eaLnBrk="0" hangingPunct="0"/>
            <a:r>
              <a:rPr lang="en-US" sz="2000"/>
              <a:t>Scale-free random graph with</a:t>
            </a:r>
            <a:endParaRPr lang="en-US" sz="2400">
              <a:latin typeface="Times New Roman" charset="0"/>
            </a:endParaRPr>
          </a:p>
        </p:txBody>
      </p:sp>
      <p:graphicFrame>
        <p:nvGraphicFramePr>
          <p:cNvPr id="30722" name="Object 6"/>
          <p:cNvGraphicFramePr>
            <a:graphicFrameLocks noChangeAspect="1"/>
          </p:cNvGraphicFramePr>
          <p:nvPr/>
        </p:nvGraphicFramePr>
        <p:xfrm>
          <a:off x="533400" y="2159001"/>
          <a:ext cx="2673350" cy="750094"/>
        </p:xfrm>
        <a:graphic>
          <a:graphicData uri="http://schemas.openxmlformats.org/presentationml/2006/ole">
            <mc:AlternateContent xmlns:mc="http://schemas.openxmlformats.org/markup-compatibility/2006">
              <mc:Choice xmlns:v="urn:schemas-microsoft-com:vml" Requires="v">
                <p:oleObj name="Equation" r:id="rId4" imgW="1803240" imgH="609480" progId="Equation.3">
                  <p:embed/>
                </p:oleObj>
              </mc:Choice>
              <mc:Fallback>
                <p:oleObj name="Equation" r:id="rId4" imgW="180324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59001"/>
                        <a:ext cx="2673350" cy="75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7"/>
          <p:cNvGraphicFramePr>
            <a:graphicFrameLocks noChangeAspect="1"/>
          </p:cNvGraphicFramePr>
          <p:nvPr/>
        </p:nvGraphicFramePr>
        <p:xfrm>
          <a:off x="654050" y="1651000"/>
          <a:ext cx="3536950" cy="345282"/>
        </p:xfrm>
        <a:graphic>
          <a:graphicData uri="http://schemas.openxmlformats.org/presentationml/2006/ole">
            <mc:AlternateContent xmlns:mc="http://schemas.openxmlformats.org/markup-compatibility/2006">
              <mc:Choice xmlns:v="urn:schemas-microsoft-com:vml" Requires="v">
                <p:oleObj name="Equation" r:id="rId6" imgW="1942920" imgH="228600" progId="Equation.3">
                  <p:embed/>
                </p:oleObj>
              </mc:Choice>
              <mc:Fallback>
                <p:oleObj name="Equation" r:id="rId6" imgW="1942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1651000"/>
                        <a:ext cx="3536950" cy="345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8"/>
          <p:cNvGraphicFramePr>
            <a:graphicFrameLocks noChangeAspect="1"/>
          </p:cNvGraphicFramePr>
          <p:nvPr/>
        </p:nvGraphicFramePr>
        <p:xfrm>
          <a:off x="6172200" y="1905000"/>
          <a:ext cx="700088" cy="246063"/>
        </p:xfrm>
        <a:graphic>
          <a:graphicData uri="http://schemas.openxmlformats.org/presentationml/2006/ole">
            <mc:AlternateContent xmlns:mc="http://schemas.openxmlformats.org/markup-compatibility/2006">
              <mc:Choice xmlns:v="urn:schemas-microsoft-com:vml" Requires="v">
                <p:oleObj name="Equation" r:id="rId8" imgW="482400" imgH="203040" progId="Equation.3">
                  <p:embed/>
                </p:oleObj>
              </mc:Choice>
              <mc:Fallback>
                <p:oleObj name="Equation" r:id="rId8" imgW="4824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1905000"/>
                        <a:ext cx="700088"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9"/>
          <p:cNvGraphicFramePr>
            <a:graphicFrameLocks noChangeAspect="1"/>
          </p:cNvGraphicFramePr>
          <p:nvPr/>
        </p:nvGraphicFramePr>
        <p:xfrm>
          <a:off x="5105400" y="2984500"/>
          <a:ext cx="700088" cy="246063"/>
        </p:xfrm>
        <a:graphic>
          <a:graphicData uri="http://schemas.openxmlformats.org/presentationml/2006/ole">
            <mc:AlternateContent xmlns:mc="http://schemas.openxmlformats.org/markup-compatibility/2006">
              <mc:Choice xmlns:v="urn:schemas-microsoft-com:vml" Requires="v">
                <p:oleObj name="Equation" r:id="rId10" imgW="482400" imgH="203040" progId="Equation.3">
                  <p:embed/>
                </p:oleObj>
              </mc:Choice>
              <mc:Fallback>
                <p:oleObj name="Equation" r:id="rId10" imgW="48240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2984500"/>
                        <a:ext cx="700088"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10"/>
          <p:cNvGraphicFramePr>
            <a:graphicFrameLocks noChangeAspect="1"/>
          </p:cNvGraphicFramePr>
          <p:nvPr/>
        </p:nvGraphicFramePr>
        <p:xfrm>
          <a:off x="6324600" y="3175000"/>
          <a:ext cx="719138" cy="215636"/>
        </p:xfrm>
        <a:graphic>
          <a:graphicData uri="http://schemas.openxmlformats.org/presentationml/2006/ole">
            <mc:AlternateContent xmlns:mc="http://schemas.openxmlformats.org/markup-compatibility/2006">
              <mc:Choice xmlns:v="urn:schemas-microsoft-com:vml" Requires="v">
                <p:oleObj name="Equation" r:id="rId12" imgW="495000" imgH="177480" progId="Equation.3">
                  <p:embed/>
                </p:oleObj>
              </mc:Choice>
              <mc:Fallback>
                <p:oleObj name="Equation" r:id="rId12" imgW="49500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3175000"/>
                        <a:ext cx="719138" cy="21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7" name="Object 11"/>
          <p:cNvGraphicFramePr>
            <a:graphicFrameLocks noChangeAspect="1"/>
          </p:cNvGraphicFramePr>
          <p:nvPr/>
        </p:nvGraphicFramePr>
        <p:xfrm>
          <a:off x="7086607" y="2667000"/>
          <a:ext cx="828675" cy="215636"/>
        </p:xfrm>
        <a:graphic>
          <a:graphicData uri="http://schemas.openxmlformats.org/presentationml/2006/ole">
            <mc:AlternateContent xmlns:mc="http://schemas.openxmlformats.org/markup-compatibility/2006">
              <mc:Choice xmlns:v="urn:schemas-microsoft-com:vml" Requires="v">
                <p:oleObj name="Equation" r:id="rId14" imgW="571320" imgH="177480" progId="Equation.3">
                  <p:embed/>
                </p:oleObj>
              </mc:Choice>
              <mc:Fallback>
                <p:oleObj name="Equation" r:id="rId14" imgW="5713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7" y="2667000"/>
                        <a:ext cx="828675" cy="21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8" name="Object 12"/>
          <p:cNvGraphicFramePr>
            <a:graphicFrameLocks noChangeAspect="1"/>
          </p:cNvGraphicFramePr>
          <p:nvPr/>
        </p:nvGraphicFramePr>
        <p:xfrm>
          <a:off x="4273550" y="4796307"/>
          <a:ext cx="679450" cy="313531"/>
        </p:xfrm>
        <a:graphic>
          <a:graphicData uri="http://schemas.openxmlformats.org/presentationml/2006/ole">
            <mc:AlternateContent xmlns:mc="http://schemas.openxmlformats.org/markup-compatibility/2006">
              <mc:Choice xmlns:v="urn:schemas-microsoft-com:vml" Requires="v">
                <p:oleObj name="Equation" r:id="rId16" imgW="368280" imgH="203040" progId="Equation.3">
                  <p:embed/>
                </p:oleObj>
              </mc:Choice>
              <mc:Fallback>
                <p:oleObj name="Equation" r:id="rId16" imgW="368280" imgH="203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3550" y="4796307"/>
                        <a:ext cx="679450" cy="313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4" name="Text Box 13"/>
          <p:cNvSpPr txBox="1">
            <a:spLocks noChangeArrowheads="1"/>
          </p:cNvSpPr>
          <p:nvPr/>
        </p:nvSpPr>
        <p:spPr bwMode="auto">
          <a:xfrm>
            <a:off x="381001" y="3683000"/>
            <a:ext cx="4401064" cy="338554"/>
          </a:xfrm>
          <a:prstGeom prst="rect">
            <a:avLst/>
          </a:prstGeom>
          <a:noFill/>
          <a:ln w="9525">
            <a:noFill/>
            <a:miter lim="800000"/>
            <a:headEnd/>
            <a:tailEnd/>
          </a:ln>
        </p:spPr>
        <p:txBody>
          <a:bodyPr wrap="none">
            <a:prstTxWarp prst="textNoShape">
              <a:avLst/>
            </a:prstTxWarp>
            <a:spAutoFit/>
          </a:bodyPr>
          <a:lstStyle/>
          <a:p>
            <a:pPr eaLnBrk="0" hangingPunct="0"/>
            <a:r>
              <a:rPr lang="en-US" sz="1600"/>
              <a:t>Cohen et al., Phys. Rev. Lett. 85, 4626 (2000).</a:t>
            </a:r>
          </a:p>
        </p:txBody>
      </p:sp>
      <p:sp>
        <p:nvSpPr>
          <p:cNvPr id="30735" name="Line 14"/>
          <p:cNvSpPr>
            <a:spLocks noChangeShapeType="1"/>
          </p:cNvSpPr>
          <p:nvPr/>
        </p:nvSpPr>
        <p:spPr bwMode="auto">
          <a:xfrm>
            <a:off x="4953000" y="1397000"/>
            <a:ext cx="3048000" cy="2095500"/>
          </a:xfrm>
          <a:prstGeom prst="line">
            <a:avLst/>
          </a:prstGeom>
          <a:noFill/>
          <a:ln w="19050">
            <a:solidFill>
              <a:schemeClr val="tx1"/>
            </a:solidFill>
            <a:prstDash val="dash"/>
            <a:round/>
            <a:headEnd/>
            <a:tailEnd/>
          </a:ln>
        </p:spPr>
        <p:txBody>
          <a:bodyPr>
            <a:prstTxWarp prst="textNoShape">
              <a:avLst/>
            </a:prstTxWarp>
          </a:bodyPr>
          <a:lstStyle/>
          <a:p>
            <a:endParaRPr lang="hu-HU"/>
          </a:p>
        </p:txBody>
      </p:sp>
      <p:graphicFrame>
        <p:nvGraphicFramePr>
          <p:cNvPr id="30729" name="Object 15"/>
          <p:cNvGraphicFramePr>
            <a:graphicFrameLocks noChangeAspect="1"/>
          </p:cNvGraphicFramePr>
          <p:nvPr/>
        </p:nvGraphicFramePr>
        <p:xfrm>
          <a:off x="609600" y="2857501"/>
          <a:ext cx="3733800" cy="773907"/>
        </p:xfrm>
        <a:graphic>
          <a:graphicData uri="http://schemas.openxmlformats.org/presentationml/2006/ole">
            <mc:AlternateContent xmlns:mc="http://schemas.openxmlformats.org/markup-compatibility/2006">
              <mc:Choice xmlns:v="urn:schemas-microsoft-com:vml" Requires="v">
                <p:oleObj name="Equation" r:id="rId18" imgW="2450880" imgH="609480" progId="Equation.3">
                  <p:embed/>
                </p:oleObj>
              </mc:Choice>
              <mc:Fallback>
                <p:oleObj name="Equation" r:id="rId18" imgW="2450880" imgH="609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2857501"/>
                        <a:ext cx="3733800" cy="773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12</a:t>
            </a:fld>
            <a:endParaRPr lang="en-US"/>
          </a:p>
        </p:txBody>
      </p:sp>
      <p:sp>
        <p:nvSpPr>
          <p:cNvPr id="3" name="TextBox 2"/>
          <p:cNvSpPr txBox="1"/>
          <p:nvPr/>
        </p:nvSpPr>
        <p:spPr>
          <a:xfrm>
            <a:off x="3263317" y="91281"/>
            <a:ext cx="3684165" cy="369332"/>
          </a:xfrm>
          <a:prstGeom prst="rect">
            <a:avLst/>
          </a:prstGeom>
          <a:noFill/>
        </p:spPr>
        <p:txBody>
          <a:bodyPr wrap="square" rtlCol="0">
            <a:spAutoFit/>
          </a:bodyPr>
          <a:lstStyle/>
          <a:p>
            <a:pPr>
              <a:spcBef>
                <a:spcPct val="20000"/>
              </a:spcBef>
            </a:pPr>
            <a:r>
              <a:rPr lang="en-US" b="1" dirty="0">
                <a:solidFill>
                  <a:srgbClr val="FF0000"/>
                </a:solidFill>
                <a:latin typeface="Helvetica" charset="0"/>
                <a:ea typeface="Helvetica" charset="0"/>
                <a:cs typeface="Helvetica" charset="0"/>
              </a:rPr>
              <a:t>NUMERICAL EVIDENCE</a:t>
            </a:r>
            <a:endParaRPr lang="en-US" b="1" i="1" baseline="-25000" dirty="0">
              <a:solidFill>
                <a:srgbClr val="FF0000"/>
              </a:solidFill>
              <a:latin typeface="Helvetica" charset="0"/>
              <a:ea typeface="Helvetica" charset="0"/>
              <a:cs typeface="Helvetic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1134117"/>
            <a:ext cx="9042143" cy="65607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S: size of the giant component, f fraction of randomly removed nodes, not damage for f&lt;f</a:t>
            </a:r>
            <a:r>
              <a:rPr lang="en-US" sz="1600" i="1" baseline="-25000" dirty="0">
                <a:solidFill>
                  <a:srgbClr val="0000FF"/>
                </a:solidFill>
              </a:rPr>
              <a:t>c</a:t>
            </a:r>
            <a:endParaRPr lang="en-US" sz="1600" baseline="-25000" dirty="0"/>
          </a:p>
          <a:p>
            <a:pPr eaLnBrk="0" hangingPunct="0">
              <a:lnSpc>
                <a:spcPct val="120000"/>
              </a:lnSpc>
            </a:pPr>
            <a:endParaRPr lang="en-US" sz="1600" dirty="0">
              <a:solidFill>
                <a:srgbClr val="6666FF"/>
              </a:solidFill>
            </a:endParaRPr>
          </a:p>
        </p:txBody>
      </p:sp>
      <p:sp>
        <p:nvSpPr>
          <p:cNvPr id="17" name="TextBox 16"/>
          <p:cNvSpPr txBox="1"/>
          <p:nvPr/>
        </p:nvSpPr>
        <p:spPr>
          <a:xfrm>
            <a:off x="1321666" y="1788005"/>
            <a:ext cx="5281083" cy="1938992"/>
          </a:xfrm>
          <a:prstGeom prst="rect">
            <a:avLst/>
          </a:prstGeom>
          <a:noFill/>
        </p:spPr>
        <p:txBody>
          <a:bodyPr wrap="square" rtlCol="0">
            <a:spAutoFit/>
          </a:bodyPr>
          <a:lstStyle/>
          <a:p>
            <a:pPr marL="342900" indent="-342900">
              <a:buAutoNum type="romanLcParenBoth"/>
            </a:pPr>
            <a:r>
              <a:rPr lang="hu-HU" dirty="0"/>
              <a:t>γ&gt;4:   S≈f-f</a:t>
            </a:r>
            <a:r>
              <a:rPr lang="hu-HU" baseline="-25000" dirty="0"/>
              <a:t>c </a:t>
            </a:r>
            <a:r>
              <a:rPr lang="hu-HU" dirty="0"/>
              <a:t>(similar to that of a random graph)</a:t>
            </a:r>
          </a:p>
          <a:p>
            <a:pPr marL="342900" indent="-342900"/>
            <a:endParaRPr lang="hu-HU" dirty="0"/>
          </a:p>
          <a:p>
            <a:pPr marL="342900" indent="-342900">
              <a:buAutoNum type="romanLcParenBoth"/>
            </a:pPr>
            <a:r>
              <a:rPr lang="hu-HU" dirty="0"/>
              <a:t>3&gt;γ&gt;4: S≈(f-f</a:t>
            </a:r>
            <a:r>
              <a:rPr lang="hu-HU" baseline="-25000" dirty="0"/>
              <a:t>c</a:t>
            </a:r>
            <a:r>
              <a:rPr lang="hu-HU" dirty="0"/>
              <a:t>)</a:t>
            </a:r>
            <a:r>
              <a:rPr lang="hu-HU" baseline="30000" dirty="0"/>
              <a:t>1/(γ-3)</a:t>
            </a:r>
          </a:p>
          <a:p>
            <a:pPr marL="342900" indent="-342900"/>
            <a:endParaRPr lang="hu-HU" baseline="30000" dirty="0"/>
          </a:p>
          <a:p>
            <a:pPr marL="342900" indent="-342900">
              <a:buAutoNum type="romanLcParenBoth"/>
            </a:pPr>
            <a:r>
              <a:rPr lang="hu-HU" baseline="-25000" dirty="0"/>
              <a:t> </a:t>
            </a:r>
            <a:r>
              <a:rPr lang="hu-HU" dirty="0"/>
              <a:t>γ&lt;3: f</a:t>
            </a:r>
            <a:r>
              <a:rPr lang="hu-HU" baseline="-25000" dirty="0"/>
              <a:t>c </a:t>
            </a:r>
            <a:r>
              <a:rPr lang="hu-HU" dirty="0"/>
              <a:t>=0 and S≈f</a:t>
            </a:r>
            <a:r>
              <a:rPr lang="hu-HU" baseline="30000" dirty="0"/>
              <a:t>1+1/(3-γ)</a:t>
            </a:r>
            <a:endParaRPr lang="hu-HU" dirty="0"/>
          </a:p>
          <a:p>
            <a:endParaRPr lang="hu-HU" dirty="0"/>
          </a:p>
          <a:p>
            <a:r>
              <a:rPr lang="hu-HU" dirty="0"/>
              <a:t> </a:t>
            </a:r>
          </a:p>
        </p:txBody>
      </p:sp>
      <p:sp>
        <p:nvSpPr>
          <p:cNvPr id="10" name="TextBox 9"/>
          <p:cNvSpPr txBox="1"/>
          <p:nvPr/>
        </p:nvSpPr>
        <p:spPr>
          <a:xfrm>
            <a:off x="437954" y="4360334"/>
            <a:ext cx="6708086" cy="1077218"/>
          </a:xfrm>
          <a:prstGeom prst="rect">
            <a:avLst/>
          </a:prstGeom>
          <a:noFill/>
        </p:spPr>
        <p:txBody>
          <a:bodyPr wrap="none" rtlCol="0">
            <a:spAutoFit/>
          </a:bodyPr>
          <a:lstStyle/>
          <a:p>
            <a:r>
              <a:rPr lang="en-US" sz="1600" dirty="0"/>
              <a:t>R. Cohen, D. </a:t>
            </a:r>
            <a:r>
              <a:rPr lang="en-US" sz="1600" dirty="0" err="1"/>
              <a:t>ben-Avraham</a:t>
            </a:r>
            <a:r>
              <a:rPr lang="en-US" sz="1600" dirty="0"/>
              <a:t>, S. </a:t>
            </a:r>
            <a:r>
              <a:rPr lang="en-US" sz="1600" dirty="0" err="1"/>
              <a:t>Havlin</a:t>
            </a:r>
            <a:r>
              <a:rPr lang="en-US" sz="1600" dirty="0"/>
              <a:t>,</a:t>
            </a:r>
          </a:p>
          <a:p>
            <a:r>
              <a:rPr lang="en-US" sz="1600" dirty="0"/>
              <a:t>Percolation critical exponents in scale-free networks </a:t>
            </a:r>
            <a:br>
              <a:rPr lang="en-US" sz="1600" dirty="0"/>
            </a:br>
            <a:r>
              <a:rPr lang="en-US" sz="1600" dirty="0"/>
              <a:t>Phys. Rev. E 66, 036113 (2002);</a:t>
            </a:r>
          </a:p>
          <a:p>
            <a:r>
              <a:rPr lang="en-US" sz="1600" dirty="0"/>
              <a:t>See also: </a:t>
            </a:r>
            <a:r>
              <a:rPr lang="en-US" sz="1600" dirty="0" err="1"/>
              <a:t>Dorogovtsev</a:t>
            </a:r>
            <a:r>
              <a:rPr lang="en-US" sz="1600" dirty="0"/>
              <a:t> S, Lectures on Complex Networks, Oxford, pg44</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13</a:t>
            </a:fld>
            <a:endParaRPr lang="en-US"/>
          </a:p>
        </p:txBody>
      </p:sp>
      <p:sp>
        <p:nvSpPr>
          <p:cNvPr id="3" name="TextBox 2"/>
          <p:cNvSpPr txBox="1"/>
          <p:nvPr/>
        </p:nvSpPr>
        <p:spPr>
          <a:xfrm>
            <a:off x="322010" y="177614"/>
            <a:ext cx="8364790" cy="646331"/>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SIZE OF THE GIANT COMPONENT DURING RANDOM DAMAGE</a:t>
            </a:r>
            <a:r>
              <a:rPr lang="en-US" sz="1100" b="1" dirty="0">
                <a:solidFill>
                  <a:srgbClr val="FF0000"/>
                </a:solidFill>
                <a:latin typeface="Helvetica" charset="0"/>
                <a:ea typeface="Helvetica" charset="0"/>
                <a:cs typeface="Helvetica" charset="0"/>
              </a:rPr>
              <a:t> </a:t>
            </a:r>
            <a:r>
              <a:rPr lang="en-US" sz="1000" b="1" dirty="0">
                <a:solidFill>
                  <a:srgbClr val="FF0000"/>
                </a:solidFill>
                <a:latin typeface="Helvetica" charset="0"/>
                <a:ea typeface="Helvetica" charset="0"/>
                <a:cs typeface="Helvetica" charset="0"/>
              </a:rPr>
              <a:t>–WITHOUT PROOF-</a:t>
            </a:r>
            <a:endParaRPr lang="en-US" sz="1000"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9" name="Freeform 13"/>
          <p:cNvSpPr>
            <a:spLocks/>
          </p:cNvSpPr>
          <p:nvPr/>
        </p:nvSpPr>
        <p:spPr bwMode="auto">
          <a:xfrm>
            <a:off x="2895600" y="3344333"/>
            <a:ext cx="762000" cy="1714500"/>
          </a:xfrm>
          <a:custGeom>
            <a:avLst/>
            <a:gdLst>
              <a:gd name="T0" fmla="*/ 0 w 480"/>
              <a:gd name="T1" fmla="*/ 0 h 1296"/>
              <a:gd name="T2" fmla="*/ 2147483647 w 480"/>
              <a:gd name="T3" fmla="*/ 2147483647 h 1296"/>
              <a:gd name="T4" fmla="*/ 2147483647 w 480"/>
              <a:gd name="T5" fmla="*/ 2147483647 h 1296"/>
              <a:gd name="T6" fmla="*/ 0 60000 65536"/>
              <a:gd name="T7" fmla="*/ 0 60000 65536"/>
              <a:gd name="T8" fmla="*/ 0 60000 65536"/>
              <a:gd name="T9" fmla="*/ 0 w 480"/>
              <a:gd name="T10" fmla="*/ 0 h 1296"/>
              <a:gd name="T11" fmla="*/ 480 w 480"/>
              <a:gd name="T12" fmla="*/ 1296 h 1296"/>
            </a:gdLst>
            <a:ahLst/>
            <a:cxnLst>
              <a:cxn ang="T6">
                <a:pos x="T0" y="T1"/>
              </a:cxn>
              <a:cxn ang="T7">
                <a:pos x="T2" y="T3"/>
              </a:cxn>
              <a:cxn ang="T8">
                <a:pos x="T4" y="T5"/>
              </a:cxn>
            </a:cxnLst>
            <a:rect l="T9" t="T10" r="T11" b="T12"/>
            <a:pathLst>
              <a:path w="480" h="1296">
                <a:moveTo>
                  <a:pt x="0" y="0"/>
                </a:moveTo>
                <a:cubicBezTo>
                  <a:pt x="56" y="420"/>
                  <a:pt x="112" y="840"/>
                  <a:pt x="192" y="1056"/>
                </a:cubicBezTo>
                <a:cubicBezTo>
                  <a:pt x="272" y="1272"/>
                  <a:pt x="376" y="1284"/>
                  <a:pt x="480" y="1296"/>
                </a:cubicBezTo>
              </a:path>
            </a:pathLst>
          </a:cu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grpSp>
        <p:nvGrpSpPr>
          <p:cNvPr id="2" name="Group 27"/>
          <p:cNvGrpSpPr>
            <a:grpSpLocks/>
          </p:cNvGrpSpPr>
          <p:nvPr/>
        </p:nvGrpSpPr>
        <p:grpSpPr bwMode="auto">
          <a:xfrm>
            <a:off x="2454276" y="3098274"/>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0" name="Text Box 14"/>
          <p:cNvSpPr txBox="1">
            <a:spLocks noChangeArrowheads="1"/>
          </p:cNvSpPr>
          <p:nvPr/>
        </p:nvSpPr>
        <p:spPr bwMode="auto">
          <a:xfrm>
            <a:off x="3434772" y="4985781"/>
            <a:ext cx="386933"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FF3300"/>
                </a:solidFill>
                <a:ea typeface="Gulim" charset="0"/>
                <a:cs typeface="Gulim" charset="0"/>
              </a:rPr>
              <a:t>f</a:t>
            </a:r>
            <a:r>
              <a:rPr lang="en-US" sz="2000" b="1" i="1" baseline="-25000">
                <a:solidFill>
                  <a:srgbClr val="FF3300"/>
                </a:solidFill>
                <a:ea typeface="Gulim" charset="0"/>
                <a:cs typeface="Gulim" charset="0"/>
              </a:rPr>
              <a:t>c</a:t>
            </a:r>
            <a:endParaRPr lang="en-US" sz="2000">
              <a:solidFill>
                <a:srgbClr val="000000"/>
              </a:solidFill>
              <a:latin typeface="Times New Roman" charset="0"/>
              <a:ea typeface="Gulim" charset="0"/>
              <a:cs typeface="Gulim" charset="0"/>
            </a:endParaRPr>
          </a:p>
        </p:txBody>
      </p:sp>
      <p:sp>
        <p:nvSpPr>
          <p:cNvPr id="270351" name="Text Box 15"/>
          <p:cNvSpPr txBox="1">
            <a:spLocks noChangeArrowheads="1"/>
          </p:cNvSpPr>
          <p:nvPr/>
        </p:nvSpPr>
        <p:spPr bwMode="auto">
          <a:xfrm>
            <a:off x="623083" y="3467071"/>
            <a:ext cx="1111277" cy="400110"/>
          </a:xfrm>
          <a:prstGeom prst="rect">
            <a:avLst/>
          </a:prstGeom>
          <a:noFill/>
          <a:ln w="12700">
            <a:solidFill>
              <a:srgbClr val="FF3300"/>
            </a:solid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ea typeface="Gulim" charset="0"/>
                <a:cs typeface="Gulim" charset="0"/>
              </a:rPr>
              <a:t>Attacks</a:t>
            </a:r>
            <a:endParaRPr lang="en-US" sz="2000" b="1" dirty="0">
              <a:solidFill>
                <a:srgbClr val="000000"/>
              </a:solidFill>
              <a:ea typeface="Gulim" charset="0"/>
              <a:cs typeface="Gulim" charset="0"/>
            </a:endParaRPr>
          </a:p>
        </p:txBody>
      </p:sp>
      <p:sp>
        <p:nvSpPr>
          <p:cNvPr id="270354" name="Freeform 18"/>
          <p:cNvSpPr>
            <a:spLocks/>
          </p:cNvSpPr>
          <p:nvPr/>
        </p:nvSpPr>
        <p:spPr bwMode="auto">
          <a:xfrm>
            <a:off x="2895600" y="3344334"/>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0" name="Text Box 19"/>
          <p:cNvSpPr txBox="1">
            <a:spLocks noChangeArrowheads="1"/>
          </p:cNvSpPr>
          <p:nvPr/>
        </p:nvSpPr>
        <p:spPr bwMode="auto">
          <a:xfrm>
            <a:off x="6329683" y="3934012"/>
            <a:ext cx="2717173" cy="815608"/>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a:solidFill>
                  <a:srgbClr val="008000"/>
                </a:solidFill>
                <a:ea typeface="Gulim" charset="0"/>
                <a:cs typeface="Gulim" charset="0"/>
                <a:sym typeface="Symbol" charset="2"/>
              </a:rPr>
              <a:t>  3 :</a:t>
            </a:r>
            <a:r>
              <a:rPr lang="en-US" sz="2000" i="1">
                <a:solidFill>
                  <a:srgbClr val="008000"/>
                </a:solidFill>
                <a:ea typeface="Gulim" charset="0"/>
                <a:cs typeface="Gulim" charset="0"/>
                <a:sym typeface="Symbol" charset="2"/>
              </a:rPr>
              <a:t> f</a:t>
            </a:r>
            <a:r>
              <a:rPr lang="en-US" sz="2000" i="1" baseline="-25000">
                <a:solidFill>
                  <a:srgbClr val="008000"/>
                </a:solidFill>
                <a:ea typeface="Gulim" charset="0"/>
                <a:cs typeface="Gulim" charset="0"/>
                <a:sym typeface="Symbol" charset="2"/>
              </a:rPr>
              <a:t>c</a:t>
            </a:r>
            <a:r>
              <a:rPr lang="en-US" sz="2000">
                <a:solidFill>
                  <a:srgbClr val="008000"/>
                </a:solidFill>
                <a:ea typeface="Gulim" charset="0"/>
                <a:cs typeface="Gulim" charset="0"/>
                <a:sym typeface="Symbol" charset="2"/>
              </a:rPr>
              <a:t>=1</a:t>
            </a:r>
            <a:endParaRPr lang="en-US" sz="2000">
              <a:solidFill>
                <a:srgbClr val="000000"/>
              </a:solidFill>
              <a:ea typeface="Gulim" charset="0"/>
              <a:cs typeface="Gulim" charset="0"/>
            </a:endParaRPr>
          </a:p>
          <a:p>
            <a:pPr algn="ctr" eaLnBrk="0" hangingPunct="0">
              <a:spcBef>
                <a:spcPct val="50000"/>
              </a:spcBef>
            </a:pPr>
            <a:r>
              <a:rPr lang="en-US">
                <a:solidFill>
                  <a:srgbClr val="000000"/>
                </a:solidFill>
                <a:latin typeface="Times New Roman" charset="0"/>
                <a:ea typeface="Gulim" charset="0"/>
                <a:cs typeface="Gulim" charset="0"/>
              </a:rPr>
              <a:t>(R. Cohen et al PRL, 2000)</a:t>
            </a:r>
            <a:endParaRPr lang="en-US" sz="2000" b="1">
              <a:solidFill>
                <a:srgbClr val="000000"/>
              </a:solidFill>
              <a:latin typeface="Times New Roman" charset="0"/>
              <a:ea typeface="Gulim" charset="0"/>
              <a:cs typeface="Gulim" charset="0"/>
            </a:endParaRPr>
          </a:p>
        </p:txBody>
      </p:sp>
      <p:sp>
        <p:nvSpPr>
          <p:cNvPr id="270356" name="Text Box 20"/>
          <p:cNvSpPr txBox="1">
            <a:spLocks noChangeArrowheads="1"/>
          </p:cNvSpPr>
          <p:nvPr/>
        </p:nvSpPr>
        <p:spPr bwMode="auto">
          <a:xfrm>
            <a:off x="7115251" y="3467071"/>
            <a:ext cx="1168259" cy="400110"/>
          </a:xfrm>
          <a:prstGeom prst="rect">
            <a:avLst/>
          </a:prstGeom>
          <a:noFill/>
          <a:ln w="12700">
            <a:solidFill>
              <a:srgbClr val="008000"/>
            </a:solid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ea typeface="Gulim" charset="0"/>
                <a:cs typeface="Gulim" charset="0"/>
              </a:rPr>
              <a:t>Failures</a:t>
            </a:r>
            <a:endParaRPr lang="en-US" sz="2000" b="1">
              <a:solidFill>
                <a:srgbClr val="000000"/>
              </a:solidFill>
              <a:ea typeface="Gulim" charset="0"/>
              <a:cs typeface="Gulim" charset="0"/>
            </a:endParaRPr>
          </a:p>
        </p:txBody>
      </p:sp>
      <p:sp>
        <p:nvSpPr>
          <p:cNvPr id="576523" name="Text Box 23"/>
          <p:cNvSpPr txBox="1">
            <a:spLocks noChangeArrowheads="1"/>
          </p:cNvSpPr>
          <p:nvPr/>
        </p:nvSpPr>
        <p:spPr bwMode="auto">
          <a:xfrm>
            <a:off x="-591056" y="5450404"/>
            <a:ext cx="5715000" cy="338554"/>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dirty="0">
                <a:solidFill>
                  <a:srgbClr val="000000"/>
                </a:solidFill>
                <a:ea typeface="Gulim" charset="0"/>
                <a:cs typeface="Gulim" charset="0"/>
              </a:rPr>
              <a:t>Albert, </a:t>
            </a:r>
            <a:r>
              <a:rPr lang="en-US" sz="1600" dirty="0" err="1">
                <a:solidFill>
                  <a:srgbClr val="000000"/>
                </a:solidFill>
                <a:ea typeface="Gulim" charset="0"/>
                <a:cs typeface="Gulim" charset="0"/>
              </a:rPr>
              <a:t>Jeong</a:t>
            </a:r>
            <a:r>
              <a:rPr lang="en-US" sz="1600" dirty="0">
                <a:solidFill>
                  <a:srgbClr val="000000"/>
                </a:solidFill>
                <a:ea typeface="Gulim" charset="0"/>
                <a:cs typeface="Gulim" charset="0"/>
              </a:rPr>
              <a:t>, </a:t>
            </a:r>
            <a:r>
              <a:rPr lang="en-US" sz="1600" dirty="0" err="1">
                <a:solidFill>
                  <a:srgbClr val="000000"/>
                </a:solidFill>
                <a:ea typeface="Gulim" charset="0"/>
                <a:cs typeface="Gulim" charset="0"/>
              </a:rPr>
              <a:t>Barabási</a:t>
            </a:r>
            <a:r>
              <a:rPr lang="en-US" sz="1600" dirty="0">
                <a:solidFill>
                  <a:srgbClr val="000000"/>
                </a:solidFill>
                <a:ea typeface="Gulim" charset="0"/>
                <a:cs typeface="Gulim" charset="0"/>
              </a:rPr>
              <a:t>, </a:t>
            </a:r>
            <a:r>
              <a:rPr lang="en-US" sz="1600" i="1" dirty="0">
                <a:solidFill>
                  <a:srgbClr val="000000"/>
                </a:solidFill>
                <a:ea typeface="Gulim" charset="0"/>
                <a:cs typeface="Gulim" charset="0"/>
              </a:rPr>
              <a:t>Nature </a:t>
            </a:r>
            <a:r>
              <a:rPr lang="en-US" sz="1600" b="1" dirty="0">
                <a:solidFill>
                  <a:srgbClr val="000000"/>
                </a:solidFill>
                <a:ea typeface="Gulim" charset="0"/>
                <a:cs typeface="Gulim" charset="0"/>
              </a:rPr>
              <a:t>406</a:t>
            </a:r>
            <a:r>
              <a:rPr lang="en-US" sz="1600" dirty="0">
                <a:solidFill>
                  <a:srgbClr val="000000"/>
                </a:solidFill>
                <a:ea typeface="Gulim" charset="0"/>
                <a:cs typeface="Gulim" charset="0"/>
              </a:rPr>
              <a:t> 378 (2000)</a:t>
            </a:r>
            <a:endParaRPr lang="en-US" sz="1600" b="1" dirty="0">
              <a:solidFill>
                <a:srgbClr val="000000"/>
              </a:solidFill>
              <a:latin typeface="Times New Roman" charset="0"/>
              <a:ea typeface="Gulim" charset="0"/>
              <a:cs typeface="Gulim" charset="0"/>
            </a:endParaRPr>
          </a:p>
        </p:txBody>
      </p:sp>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7"/>
          <a:srcRect t="4820" r="17431" b="-247"/>
          <a:stretch/>
        </p:blipFill>
        <p:spPr bwMode="auto">
          <a:xfrm>
            <a:off x="5164145" y="539750"/>
            <a:ext cx="3744905" cy="2705369"/>
          </a:xfrm>
          <a:prstGeom prst="rect">
            <a:avLst/>
          </a:prstGeom>
          <a:noFill/>
          <a:ln w="9525">
            <a:noFill/>
            <a:miter lim="800000"/>
            <a:headEnd/>
            <a:tailEnd/>
          </a:ln>
        </p:spPr>
      </p:pic>
      <p:pic>
        <p:nvPicPr>
          <p:cNvPr id="576525" name="Picture 13" descr="/Users/alb/Desktop/TALKS/Dashun08_Attack.mov">
            <a:hlinkClick r:id="" action="ppaction://media"/>
          </p:cNvPr>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195263" y="423333"/>
            <a:ext cx="4487862" cy="2804583"/>
          </a:xfrm>
          <a:prstGeom prst="rect">
            <a:avLst/>
          </a:prstGeom>
          <a:noFill/>
          <a:ln w="9525">
            <a:noFill/>
            <a:miter lim="800000"/>
            <a:headEnd/>
            <a:tailEnd/>
          </a:ln>
        </p:spPr>
      </p:pic>
      <p:sp>
        <p:nvSpPr>
          <p:cNvPr id="576514" name="Text Box 2"/>
          <p:cNvSpPr txBox="1">
            <a:spLocks noChangeArrowheads="1"/>
          </p:cNvSpPr>
          <p:nvPr/>
        </p:nvSpPr>
        <p:spPr bwMode="auto">
          <a:xfrm>
            <a:off x="0" y="0"/>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3300"/>
                </a:solidFill>
                <a:latin typeface="Helvetica" panose="020B0604020202020204" pitchFamily="34" charset="0"/>
                <a:ea typeface="Gulim" charset="0"/>
                <a:cs typeface="Helvetica" panose="020B0604020202020204" pitchFamily="34" charset="0"/>
              </a:rPr>
              <a:t>Achilles’ Heel of scale-free networks</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65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0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03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7652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76524"/>
                                        </p:tgtEl>
                                      </p:cBhvr>
                                    </p:cmd>
                                  </p:childTnLst>
                                </p:cTn>
                              </p:par>
                            </p:childTnLst>
                          </p:cTn>
                        </p:par>
                      </p:childTnLst>
                    </p:cTn>
                  </p:par>
                </p:childTnLst>
              </p:cTn>
              <p:nextCondLst>
                <p:cond evt="onClick" delay="0">
                  <p:tgtEl>
                    <p:spTgt spid="576524"/>
                  </p:tgtEl>
                </p:cond>
              </p:nextCondLst>
            </p:seq>
            <p:video>
              <p:cMediaNode>
                <p:cTn id="30" fill="hold" display="0">
                  <p:stCondLst>
                    <p:cond delay="indefinite"/>
                  </p:stCondLst>
                  <p:endCondLst>
                    <p:cond evt="onNext" delay="0">
                      <p:tgtEl>
                        <p:sldTgt/>
                      </p:tgtEl>
                    </p:cond>
                    <p:cond evt="onPrev" delay="0">
                      <p:tgtEl>
                        <p:sldTgt/>
                      </p:tgtEl>
                    </p:cond>
                  </p:endCondLst>
                </p:cTn>
                <p:tgtEl>
                  <p:spTgt spid="576524"/>
                </p:tgtEl>
              </p:cMediaNode>
            </p:video>
            <p:seq concurrent="1" nextAc="seek">
              <p:cTn id="31" restart="whenNotActive" fill="hold" evtFilter="cancelBubble" nodeType="interactiveSeq">
                <p:stCondLst>
                  <p:cond evt="onClick" delay="0">
                    <p:tgtEl>
                      <p:spTgt spid="57652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576525"/>
                                        </p:tgtEl>
                                      </p:cBhvr>
                                    </p:cmd>
                                  </p:childTnLst>
                                </p:cTn>
                              </p:par>
                            </p:childTnLst>
                          </p:cTn>
                        </p:par>
                      </p:childTnLst>
                    </p:cTn>
                  </p:par>
                </p:childTnLst>
              </p:cTn>
              <p:nextCondLst>
                <p:cond evt="onClick" delay="0">
                  <p:tgtEl>
                    <p:spTgt spid="576525"/>
                  </p:tgtEl>
                </p:cond>
              </p:nextCondLst>
            </p:seq>
            <p:video>
              <p:cMediaNode>
                <p:cTn id="36" fill="hold" display="0">
                  <p:stCondLst>
                    <p:cond delay="indefinite"/>
                  </p:stCondLst>
                  <p:endCondLst>
                    <p:cond evt="onNext" delay="0">
                      <p:tgtEl>
                        <p:sldTgt/>
                      </p:tgtEl>
                    </p:cond>
                    <p:cond evt="onPrev" delay="0">
                      <p:tgtEl>
                        <p:sldTgt/>
                      </p:tgtEl>
                    </p:cond>
                  </p:endCondLst>
                </p:cTn>
                <p:tgtEl>
                  <p:spTgt spid="576525"/>
                </p:tgtEl>
              </p:cMediaNode>
            </p:video>
          </p:childTnLst>
        </p:cTn>
      </p:par>
    </p:tnLst>
    <p:bldLst>
      <p:bldP spid="270349" grpId="0" animBg="1"/>
      <p:bldP spid="270350" grpId="0"/>
      <p:bldP spid="270351" grpId="0" animBg="1"/>
      <p:bldP spid="270354" grpId="0" animBg="1"/>
      <p:bldP spid="2703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6404834" y="1934251"/>
            <a:ext cx="108234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latin typeface="Times New Roman" charset="0"/>
                <a:ea typeface="Gulim" charset="0"/>
                <a:cs typeface="Gulim" charset="0"/>
              </a:rPr>
              <a:t>Internet</a:t>
            </a:r>
          </a:p>
        </p:txBody>
      </p:sp>
      <p:sp>
        <p:nvSpPr>
          <p:cNvPr id="578564" name="Line 4"/>
          <p:cNvSpPr>
            <a:spLocks noChangeShapeType="1"/>
          </p:cNvSpPr>
          <p:nvPr/>
        </p:nvSpPr>
        <p:spPr bwMode="auto">
          <a:xfrm>
            <a:off x="5731571" y="1181803"/>
            <a:ext cx="609600" cy="0"/>
          </a:xfrm>
          <a:prstGeom prst="line">
            <a:avLst/>
          </a:pr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5" name="Line 5"/>
          <p:cNvSpPr>
            <a:spLocks noChangeShapeType="1"/>
          </p:cNvSpPr>
          <p:nvPr/>
        </p:nvSpPr>
        <p:spPr bwMode="auto">
          <a:xfrm>
            <a:off x="5731571" y="1499303"/>
            <a:ext cx="609600" cy="0"/>
          </a:xfrm>
          <a:prstGeom prst="line">
            <a:avLst/>
          </a:pr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6" name="Text Box 6"/>
          <p:cNvSpPr txBox="1">
            <a:spLocks noChangeArrowheads="1"/>
          </p:cNvSpPr>
          <p:nvPr/>
        </p:nvSpPr>
        <p:spPr bwMode="auto">
          <a:xfrm>
            <a:off x="6639593" y="981751"/>
            <a:ext cx="90651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latin typeface="Times New Roman" charset="0"/>
                <a:ea typeface="Gulim" charset="0"/>
                <a:cs typeface="Gulim" charset="0"/>
              </a:rPr>
              <a:t>failure</a:t>
            </a:r>
            <a:endParaRPr lang="en-US" sz="2000" b="1">
              <a:solidFill>
                <a:srgbClr val="00FF00"/>
              </a:solidFill>
              <a:latin typeface="Times New Roman" charset="0"/>
              <a:ea typeface="Gulim" charset="0"/>
              <a:cs typeface="Gulim" charset="0"/>
            </a:endParaRPr>
          </a:p>
        </p:txBody>
      </p:sp>
      <p:sp>
        <p:nvSpPr>
          <p:cNvPr id="578567" name="Text Box 7"/>
          <p:cNvSpPr txBox="1">
            <a:spLocks noChangeArrowheads="1"/>
          </p:cNvSpPr>
          <p:nvPr/>
        </p:nvSpPr>
        <p:spPr bwMode="auto">
          <a:xfrm>
            <a:off x="6634028" y="1299251"/>
            <a:ext cx="868447"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latin typeface="Times New Roman" charset="0"/>
                <a:ea typeface="Gulim" charset="0"/>
                <a:cs typeface="Gulim" charset="0"/>
              </a:rPr>
              <a:t>attack</a:t>
            </a:r>
            <a:endParaRPr lang="en-US" sz="2000" b="1" dirty="0">
              <a:solidFill>
                <a:srgbClr val="000000"/>
              </a:solidFill>
              <a:latin typeface="Times New Roman" charset="0"/>
              <a:ea typeface="Gulim" charset="0"/>
              <a:cs typeface="Gulim" charset="0"/>
            </a:endParaRPr>
          </a:p>
        </p:txBody>
      </p:sp>
      <p:pic>
        <p:nvPicPr>
          <p:cNvPr id="578569" name="Picture 9" descr="protein"/>
          <p:cNvPicPr>
            <a:picLocks noChangeAspect="1" noChangeArrowheads="1"/>
          </p:cNvPicPr>
          <p:nvPr/>
        </p:nvPicPr>
        <p:blipFill>
          <a:blip r:embed="rId3"/>
          <a:srcRect/>
          <a:stretch>
            <a:fillRect/>
          </a:stretch>
        </p:blipFill>
        <p:spPr bwMode="auto">
          <a:xfrm>
            <a:off x="2059718" y="810358"/>
            <a:ext cx="3656013" cy="2409032"/>
          </a:xfrm>
          <a:prstGeom prst="rect">
            <a:avLst/>
          </a:prstGeom>
          <a:noFill/>
          <a:ln w="9525">
            <a:noFill/>
            <a:miter lim="800000"/>
            <a:headEnd/>
            <a:tailEnd/>
          </a:ln>
        </p:spPr>
      </p:pic>
      <p:sp>
        <p:nvSpPr>
          <p:cNvPr id="578570" name="Rectangle 10"/>
          <p:cNvSpPr>
            <a:spLocks noChangeArrowheads="1"/>
          </p:cNvSpPr>
          <p:nvPr/>
        </p:nvSpPr>
        <p:spPr bwMode="auto">
          <a:xfrm>
            <a:off x="3958391" y="3265557"/>
            <a:ext cx="4765560" cy="307777"/>
          </a:xfrm>
          <a:prstGeom prst="rect">
            <a:avLst/>
          </a:prstGeom>
          <a:noFill/>
          <a:ln w="12700">
            <a:noFill/>
            <a:miter lim="800000"/>
            <a:headEnd/>
            <a:tailEnd/>
          </a:ln>
        </p:spPr>
        <p:txBody>
          <a:bodyPr wrap="none" anchor="ctr">
            <a:prstTxWarp prst="textNoShape">
              <a:avLst/>
            </a:prstTxWarp>
            <a:spAutoFit/>
          </a:bodyPr>
          <a:lstStyle/>
          <a:p>
            <a:pPr algn="ctr" eaLnBrk="0" hangingPunct="0"/>
            <a:r>
              <a:rPr lang="en-US" sz="1400" dirty="0">
                <a:solidFill>
                  <a:srgbClr val="000000"/>
                </a:solidFill>
                <a:ea typeface="Gulim" charset="0"/>
                <a:cs typeface="Gulim" charset="0"/>
              </a:rPr>
              <a:t>R. Albert, H. </a:t>
            </a:r>
            <a:r>
              <a:rPr lang="en-US" sz="1400" dirty="0" err="1">
                <a:solidFill>
                  <a:srgbClr val="000000"/>
                </a:solidFill>
                <a:ea typeface="Gulim" charset="0"/>
                <a:cs typeface="Gulim" charset="0"/>
              </a:rPr>
              <a:t>Jeong</a:t>
            </a:r>
            <a:r>
              <a:rPr lang="en-US" sz="1400" dirty="0">
                <a:solidFill>
                  <a:srgbClr val="000000"/>
                </a:solidFill>
                <a:ea typeface="Gulim" charset="0"/>
                <a:cs typeface="Gulim" charset="0"/>
              </a:rPr>
              <a:t>, A.L. Barabasi, </a:t>
            </a:r>
            <a:r>
              <a:rPr lang="en-US" sz="1400" i="1" dirty="0">
                <a:solidFill>
                  <a:srgbClr val="000000"/>
                </a:solidFill>
                <a:ea typeface="Gulim" charset="0"/>
                <a:cs typeface="Gulim" charset="0"/>
              </a:rPr>
              <a:t>Nature</a:t>
            </a:r>
            <a:r>
              <a:rPr lang="en-US" sz="1400" dirty="0">
                <a:solidFill>
                  <a:srgbClr val="000000"/>
                </a:solidFill>
                <a:ea typeface="Gulim" charset="0"/>
                <a:cs typeface="Gulim" charset="0"/>
              </a:rPr>
              <a:t> </a:t>
            </a:r>
            <a:r>
              <a:rPr lang="en-US" sz="1400" b="1" dirty="0">
                <a:solidFill>
                  <a:srgbClr val="000000"/>
                </a:solidFill>
                <a:ea typeface="Gulim" charset="0"/>
                <a:cs typeface="Gulim" charset="0"/>
              </a:rPr>
              <a:t>406</a:t>
            </a:r>
            <a:r>
              <a:rPr lang="en-US" sz="1400" dirty="0">
                <a:solidFill>
                  <a:srgbClr val="000000"/>
                </a:solidFill>
                <a:ea typeface="Gulim" charset="0"/>
                <a:cs typeface="Gulim" charset="0"/>
              </a:rPr>
              <a:t> 378 (2000)</a:t>
            </a:r>
          </a:p>
        </p:txBody>
      </p:sp>
      <p:sp>
        <p:nvSpPr>
          <p:cNvPr id="12" name="TextBox 11"/>
          <p:cNvSpPr txBox="1"/>
          <p:nvPr/>
        </p:nvSpPr>
        <p:spPr>
          <a:xfrm>
            <a:off x="152400" y="4140200"/>
            <a:ext cx="9740900" cy="923330"/>
          </a:xfrm>
          <a:prstGeom prst="rect">
            <a:avLst/>
          </a:prstGeom>
          <a:noFill/>
        </p:spPr>
        <p:txBody>
          <a:bodyPr wrap="square" rtlCol="0">
            <a:spAutoFit/>
          </a:bodyPr>
          <a:lstStyle/>
          <a:p>
            <a:r>
              <a:rPr lang="hu-HU" dirty="0"/>
              <a:t>Internet: Router level map, N=228,263; γ=2.1±0.1;    </a:t>
            </a:r>
            <a:r>
              <a:rPr lang="hu-HU" i="1" dirty="0"/>
              <a:t>κ=28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=0.962</a:t>
            </a:r>
          </a:p>
          <a:p>
            <a:r>
              <a:rPr lang="hu-HU" i="1" dirty="0"/>
              <a:t>	</a:t>
            </a:r>
          </a:p>
          <a:p>
            <a:r>
              <a:rPr lang="hu-HU" i="1" dirty="0"/>
              <a:t>		     AS  </a:t>
            </a:r>
            <a:r>
              <a:rPr lang="hu-HU" dirty="0"/>
              <a:t>level map, N=  11,164; γ=2.1±0.1;    </a:t>
            </a:r>
            <a:r>
              <a:rPr lang="hu-HU" i="1" dirty="0"/>
              <a:t>κ=264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=0.996</a:t>
            </a:r>
            <a:endParaRPr lang="hu-HU" b="1" dirty="0">
              <a:solidFill>
                <a:srgbClr val="FF0000"/>
              </a:solidFill>
            </a:endParaRPr>
          </a:p>
        </p:txBody>
      </p:sp>
      <p:graphicFrame>
        <p:nvGraphicFramePr>
          <p:cNvPr id="347138" name="Object 6"/>
          <p:cNvGraphicFramePr>
            <a:graphicFrameLocks noChangeAspect="1"/>
          </p:cNvGraphicFramePr>
          <p:nvPr/>
        </p:nvGraphicFramePr>
        <p:xfrm>
          <a:off x="152406" y="3219390"/>
          <a:ext cx="2009775" cy="719138"/>
        </p:xfrm>
        <a:graphic>
          <a:graphicData uri="http://schemas.openxmlformats.org/presentationml/2006/ole">
            <mc:AlternateContent xmlns:mc="http://schemas.openxmlformats.org/markup-compatibility/2006">
              <mc:Choice xmlns:v="urn:schemas-microsoft-com:vml" Requires="v">
                <p:oleObj name="Equation" r:id="rId4" imgW="825500" imgH="355600" progId="Equation.3">
                  <p:embed/>
                </p:oleObj>
              </mc:Choice>
              <mc:Fallback>
                <p:oleObj name="Equation" r:id="rId4" imgW="8255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6" y="3219390"/>
                        <a:ext cx="20097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23"/>
          <p:cNvSpPr txBox="1">
            <a:spLocks noChangeArrowheads="1"/>
          </p:cNvSpPr>
          <p:nvPr/>
        </p:nvSpPr>
        <p:spPr bwMode="auto">
          <a:xfrm>
            <a:off x="-368300" y="5067026"/>
            <a:ext cx="9499600" cy="307777"/>
          </a:xfrm>
          <a:prstGeom prst="rect">
            <a:avLst/>
          </a:prstGeom>
          <a:noFill/>
          <a:ln w="12700">
            <a:noFill/>
            <a:miter lim="800000"/>
            <a:headEnd/>
            <a:tailEnd/>
          </a:ln>
        </p:spPr>
        <p:txBody>
          <a:bodyPr wrap="square">
            <a:prstTxWarp prst="textNoShape">
              <a:avLst/>
            </a:prstTxWarp>
            <a:spAutoFit/>
          </a:bodyPr>
          <a:lstStyle/>
          <a:p>
            <a:pPr algn="ctr" eaLnBrk="0" hangingPunct="0">
              <a:spcBef>
                <a:spcPct val="50000"/>
              </a:spcBef>
            </a:pPr>
            <a:r>
              <a:rPr lang="en-US" sz="1400" dirty="0">
                <a:solidFill>
                  <a:srgbClr val="000000"/>
                </a:solidFill>
                <a:ea typeface="Gulim" charset="0"/>
                <a:cs typeface="Gulim" charset="0"/>
              </a:rPr>
              <a:t>Internet parameters: Pastor-</a:t>
            </a:r>
            <a:r>
              <a:rPr lang="en-US" sz="1400" dirty="0" err="1">
                <a:solidFill>
                  <a:srgbClr val="000000"/>
                </a:solidFill>
                <a:ea typeface="Gulim" charset="0"/>
                <a:cs typeface="Gulim" charset="0"/>
              </a:rPr>
              <a:t>Satorras</a:t>
            </a:r>
            <a:r>
              <a:rPr lang="en-US" sz="1400" dirty="0">
                <a:solidFill>
                  <a:srgbClr val="000000"/>
                </a:solidFill>
                <a:ea typeface="Gulim" charset="0"/>
                <a:cs typeface="Gulim" charset="0"/>
              </a:rPr>
              <a:t> &amp; </a:t>
            </a:r>
            <a:r>
              <a:rPr lang="en-US" sz="1400" dirty="0" err="1">
                <a:solidFill>
                  <a:srgbClr val="000000"/>
                </a:solidFill>
                <a:ea typeface="Gulim" charset="0"/>
                <a:cs typeface="Gulim" charset="0"/>
              </a:rPr>
              <a:t>Vespignani</a:t>
            </a:r>
            <a:r>
              <a:rPr lang="en-US" sz="1400" dirty="0">
                <a:solidFill>
                  <a:srgbClr val="000000"/>
                </a:solidFill>
                <a:ea typeface="Gulim" charset="0"/>
                <a:cs typeface="Gulim" charset="0"/>
              </a:rPr>
              <a:t>, </a:t>
            </a:r>
            <a:r>
              <a:rPr lang="en-US" sz="1400" i="1" dirty="0">
                <a:solidFill>
                  <a:srgbClr val="000000"/>
                </a:solidFill>
                <a:ea typeface="Gulim" charset="0"/>
                <a:cs typeface="Gulim" charset="0"/>
              </a:rPr>
              <a:t>Evolution and Structure of the Internet</a:t>
            </a:r>
            <a:r>
              <a:rPr lang="en-US" sz="1400" dirty="0">
                <a:solidFill>
                  <a:srgbClr val="000000"/>
                </a:solidFill>
                <a:ea typeface="Gulim" charset="0"/>
                <a:cs typeface="Gulim" charset="0"/>
              </a:rPr>
              <a:t>: Table 4.1 &amp; 4.4</a:t>
            </a:r>
            <a:endParaRPr lang="en-US" sz="1400" b="1" dirty="0">
              <a:solidFill>
                <a:srgbClr val="000000"/>
              </a:solidFill>
              <a:latin typeface="Times New Roman" charset="0"/>
              <a:ea typeface="Gulim" charset="0"/>
              <a:cs typeface="Gulim" charset="0"/>
            </a:endParaRPr>
          </a:p>
        </p:txBody>
      </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15</a:t>
            </a:fld>
            <a:endParaRPr lang="en-US"/>
          </a:p>
        </p:txBody>
      </p:sp>
      <p:sp>
        <p:nvSpPr>
          <p:cNvPr id="4" name="TextBox 3"/>
          <p:cNvSpPr txBox="1"/>
          <p:nvPr/>
        </p:nvSpPr>
        <p:spPr>
          <a:xfrm>
            <a:off x="1589574" y="50555"/>
            <a:ext cx="5912901" cy="646331"/>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INTERNET’S ROBUSTNESS TO RANDOM FAILURES</a:t>
            </a:r>
            <a:endParaRPr lang="en-US"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4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333424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Hub removal changes </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dirty="0" err="1"/>
              <a:t>k</a:t>
            </a:r>
            <a:r>
              <a:rPr lang="en-US" sz="1600" dirty="0"/>
              <a:t> will loose some links because some of its neighbors will vanish.</a:t>
            </a:r>
          </a:p>
          <a:p>
            <a:pPr eaLnBrk="0" hangingPunct="0">
              <a:lnSpc>
                <a:spcPct val="120000"/>
              </a:lnSpc>
            </a:pPr>
            <a:endParaRPr lang="en-US" sz="1600" dirty="0"/>
          </a:p>
          <a:p>
            <a:pPr eaLnBrk="0" hangingPunct="0">
              <a:lnSpc>
                <a:spcPct val="120000"/>
              </a:lnSpc>
            </a:pPr>
            <a:endParaRPr lang="en-US" sz="1600" dirty="0"/>
          </a:p>
          <a:p>
            <a:pPr eaLnBrk="0" hangingPunct="0">
              <a:lnSpc>
                <a:spcPct val="120000"/>
              </a:lnSpc>
            </a:pPr>
            <a:r>
              <a:rPr lang="en-US" sz="1600" dirty="0"/>
              <a:t>Claim: once we correct for the changes in </a:t>
            </a:r>
            <a:r>
              <a:rPr lang="en-US" sz="1600" dirty="0" err="1"/>
              <a:t>K</a:t>
            </a:r>
            <a:r>
              <a:rPr lang="en-US" sz="1600" baseline="-25000" dirty="0" err="1"/>
              <a:t>max</a:t>
            </a:r>
            <a:r>
              <a:rPr lang="en-US" sz="1600" dirty="0"/>
              <a:t> and </a:t>
            </a:r>
            <a:r>
              <a:rPr lang="en-US" sz="1600" dirty="0" err="1"/>
              <a:t>P(k),we</a:t>
            </a:r>
            <a:r>
              <a:rPr lang="en-US" sz="1600" dirty="0"/>
              <a:t> are back to the robustness problem.</a:t>
            </a:r>
          </a:p>
          <a:p>
            <a:pPr eaLnBrk="0" hangingPunct="0">
              <a:lnSpc>
                <a:spcPct val="120000"/>
              </a:lnSpc>
            </a:pPr>
            <a:r>
              <a:rPr lang="en-US" sz="1600" dirty="0"/>
              <a:t>That is, attack is nothing but a </a:t>
            </a:r>
            <a:r>
              <a:rPr lang="en-US" sz="1600" dirty="0" err="1"/>
              <a:t>robusiness</a:t>
            </a:r>
            <a:r>
              <a:rPr lang="en-US" sz="1600" dirty="0"/>
              <a:t> of the network with a new </a:t>
            </a:r>
            <a:r>
              <a:rPr lang="en-US" sz="1600" dirty="0" err="1"/>
              <a:t>K</a:t>
            </a:r>
            <a:r>
              <a:rPr lang="en-US" sz="1600" baseline="-25000" dirty="0" err="1"/>
              <a:t>max</a:t>
            </a:r>
            <a:r>
              <a:rPr lang="en-US" sz="1600" baseline="-25000" dirty="0"/>
              <a:t> </a:t>
            </a:r>
            <a:r>
              <a:rPr lang="en-US" sz="1600" dirty="0"/>
              <a:t>and </a:t>
            </a:r>
            <a:r>
              <a:rPr lang="en-US" sz="1600" dirty="0" err="1"/>
              <a:t>P(k</a:t>
            </a:r>
            <a:r>
              <a:rPr lang="en-US" sz="1600" dirty="0"/>
              <a:t>). </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0" y="5326314"/>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3"/>
            <a:ext cx="9042143"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p:txBody>
      </p:sp>
      <p:sp>
        <p:nvSpPr>
          <p:cNvPr id="26" name="Text Box 8"/>
          <p:cNvSpPr txBox="1">
            <a:spLocks noChangeArrowheads="1"/>
          </p:cNvSpPr>
          <p:nvPr/>
        </p:nvSpPr>
        <p:spPr bwMode="auto">
          <a:xfrm>
            <a:off x="0" y="5198609"/>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sp>
        <p:nvSpPr>
          <p:cNvPr id="8" name="TextBox 7"/>
          <p:cNvSpPr txBox="1"/>
          <p:nvPr/>
        </p:nvSpPr>
        <p:spPr>
          <a:xfrm>
            <a:off x="228606" y="1739900"/>
            <a:ext cx="6895037" cy="369332"/>
          </a:xfrm>
          <a:prstGeom prst="rect">
            <a:avLst/>
          </a:prstGeom>
          <a:noFill/>
        </p:spPr>
        <p:txBody>
          <a:bodyPr wrap="none" rtlCol="0">
            <a:spAutoFit/>
          </a:bodyPr>
          <a:lstStyle/>
          <a:p>
            <a:r>
              <a:rPr lang="hu-HU" dirty="0"/>
              <a:t>If we remove an </a:t>
            </a:r>
            <a:r>
              <a:rPr lang="hu-HU" i="1" dirty="0"/>
              <a:t>f</a:t>
            </a:r>
            <a:r>
              <a:rPr lang="hu-HU" dirty="0"/>
              <a:t> fraction of hubs, the maximum degree changes:</a:t>
            </a:r>
          </a:p>
        </p:txBody>
      </p:sp>
      <p:graphicFrame>
        <p:nvGraphicFramePr>
          <p:cNvPr id="70661" name="Object 3"/>
          <p:cNvGraphicFramePr>
            <a:graphicFrameLocks noChangeAspect="1"/>
          </p:cNvGraphicFramePr>
          <p:nvPr/>
        </p:nvGraphicFramePr>
        <p:xfrm>
          <a:off x="677869" y="2068515"/>
          <a:ext cx="1647825" cy="703262"/>
        </p:xfrm>
        <a:graphic>
          <a:graphicData uri="http://schemas.openxmlformats.org/presentationml/2006/ole">
            <mc:AlternateContent xmlns:mc="http://schemas.openxmlformats.org/markup-compatibility/2006">
              <mc:Choice xmlns:v="urn:schemas-microsoft-com:vml" Requires="v">
                <p:oleObj name="Equation" r:id="rId3" imgW="914400" imgH="469900" progId="Equation.3">
                  <p:embed/>
                </p:oleObj>
              </mc:Choice>
              <mc:Fallback>
                <p:oleObj name="Equation" r:id="rId3" imgW="9144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9" y="2068515"/>
                        <a:ext cx="16478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nvGraphicFramePr>
        <p:xfrm>
          <a:off x="620707" y="2728831"/>
          <a:ext cx="6343650" cy="703262"/>
        </p:xfrm>
        <a:graphic>
          <a:graphicData uri="http://schemas.openxmlformats.org/presentationml/2006/ole">
            <mc:AlternateContent xmlns:mc="http://schemas.openxmlformats.org/markup-compatibility/2006">
              <mc:Choice xmlns:v="urn:schemas-microsoft-com:vml" Requires="v">
                <p:oleObj name="Equation" r:id="rId5" imgW="3505200" imgH="469900" progId="Equation.3">
                  <p:embed/>
                </p:oleObj>
              </mc:Choice>
              <mc:Fallback>
                <p:oleObj name="Equation" r:id="rId5" imgW="35052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07" y="2728831"/>
                        <a:ext cx="6343650"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239525" y="2710459"/>
            <a:ext cx="1324096" cy="738664"/>
          </a:xfrm>
          <a:prstGeom prst="rect">
            <a:avLst/>
          </a:prstGeom>
          <a:noFill/>
        </p:spPr>
        <p:txBody>
          <a:bodyPr wrap="none" rtlCol="0">
            <a:spAutoFit/>
          </a:bodyPr>
          <a:lstStyle/>
          <a:p>
            <a:r>
              <a:rPr lang="hu-HU" sz="1400" dirty="0"/>
              <a:t>As </a:t>
            </a:r>
            <a:r>
              <a:rPr lang="en-US" sz="1400" dirty="0" err="1">
                <a:sym typeface="Wingdings"/>
              </a:rPr>
              <a:t>K’</a:t>
            </a:r>
            <a:r>
              <a:rPr lang="en-US" sz="1400" baseline="-25000" dirty="0" err="1">
                <a:sym typeface="Wingdings"/>
              </a:rPr>
              <a:t>max</a:t>
            </a:r>
            <a:r>
              <a:rPr lang="en-US" sz="1400" dirty="0"/>
              <a:t> ≤</a:t>
            </a:r>
            <a:r>
              <a:rPr lang="en-US" sz="1400" dirty="0" err="1"/>
              <a:t>K</a:t>
            </a:r>
            <a:r>
              <a:rPr lang="en-US" sz="1400" baseline="-25000" dirty="0" err="1"/>
              <a:t>max</a:t>
            </a:r>
            <a:endParaRPr lang="en-US" sz="1400" baseline="-25000" dirty="0"/>
          </a:p>
          <a:p>
            <a:r>
              <a:rPr lang="en-US" sz="1400" dirty="0"/>
              <a:t>we can ignore </a:t>
            </a:r>
          </a:p>
          <a:p>
            <a:r>
              <a:rPr lang="en-US" sz="1400" dirty="0"/>
              <a:t>the </a:t>
            </a:r>
            <a:r>
              <a:rPr lang="en-US" sz="1400" dirty="0" err="1"/>
              <a:t>K</a:t>
            </a:r>
            <a:r>
              <a:rPr lang="en-US" sz="1400" baseline="-25000" dirty="0" err="1"/>
              <a:t>max</a:t>
            </a:r>
            <a:r>
              <a:rPr lang="en-US" sz="1400" baseline="-25000" dirty="0"/>
              <a:t> </a:t>
            </a:r>
            <a:r>
              <a:rPr lang="en-US" sz="1400" dirty="0"/>
              <a:t> term </a:t>
            </a:r>
            <a:r>
              <a:rPr lang="hu-HU" sz="1400" dirty="0"/>
              <a:t> </a:t>
            </a:r>
          </a:p>
        </p:txBody>
      </p:sp>
      <p:graphicFrame>
        <p:nvGraphicFramePr>
          <p:cNvPr id="3" name="Object 5"/>
          <p:cNvGraphicFramePr>
            <a:graphicFrameLocks noChangeAspect="1"/>
          </p:cNvGraphicFramePr>
          <p:nvPr/>
        </p:nvGraphicFramePr>
        <p:xfrm>
          <a:off x="722319" y="4011863"/>
          <a:ext cx="1603375" cy="703262"/>
        </p:xfrm>
        <a:graphic>
          <a:graphicData uri="http://schemas.openxmlformats.org/presentationml/2006/ole">
            <mc:AlternateContent xmlns:mc="http://schemas.openxmlformats.org/markup-compatibility/2006">
              <mc:Choice xmlns:v="urn:schemas-microsoft-com:vml" Requires="v">
                <p:oleObj name="Equation" r:id="rId7" imgW="889000" imgH="469900" progId="Equation.3">
                  <p:embed/>
                </p:oleObj>
              </mc:Choice>
              <mc:Fallback>
                <p:oleObj name="Equation" r:id="rId7" imgW="8890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19" y="4011863"/>
                        <a:ext cx="160337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nvGraphicFramePr>
        <p:xfrm>
          <a:off x="3331126" y="4037264"/>
          <a:ext cx="1785937" cy="474663"/>
        </p:xfrm>
        <a:graphic>
          <a:graphicData uri="http://schemas.openxmlformats.org/presentationml/2006/ole">
            <mc:AlternateContent xmlns:mc="http://schemas.openxmlformats.org/markup-compatibility/2006">
              <mc:Choice xmlns:v="urn:schemas-microsoft-com:vml" Requires="v">
                <p:oleObj name="Equation" r:id="rId9" imgW="990600" imgH="304800" progId="Equation.3">
                  <p:embed/>
                </p:oleObj>
              </mc:Choice>
              <mc:Fallback>
                <p:oleObj name="Equation" r:id="rId9" imgW="990600" imgH="304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1126" y="4037264"/>
                        <a:ext cx="1785937"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640931" y="4223654"/>
            <a:ext cx="3151717" cy="523220"/>
          </a:xfrm>
          <a:prstGeom prst="rect">
            <a:avLst/>
          </a:prstGeom>
          <a:noFill/>
        </p:spPr>
        <p:txBody>
          <a:bodyPr wrap="square" rtlCol="0">
            <a:spAutoFit/>
          </a:bodyPr>
          <a:lstStyle/>
          <a:p>
            <a:r>
              <a:rPr lang="en-US" sz="1400" dirty="0" err="1">
                <a:sym typeface="Wingdings"/>
              </a:rPr>
              <a:t></a:t>
            </a:r>
            <a:r>
              <a:rPr lang="en-US" sz="1400" dirty="0">
                <a:sym typeface="Wingdings"/>
              </a:rPr>
              <a:t> The new maximum degree after removing </a:t>
            </a:r>
            <a:r>
              <a:rPr lang="en-US" sz="1400" dirty="0" err="1">
                <a:sym typeface="Wingdings"/>
              </a:rPr>
              <a:t>f</a:t>
            </a:r>
            <a:r>
              <a:rPr lang="en-US" sz="1400" dirty="0">
                <a:sym typeface="Wingdings"/>
              </a:rPr>
              <a:t> fraction of the hubs.</a:t>
            </a:r>
            <a:endParaRPr lang="en-US" sz="1400" dirty="0"/>
          </a:p>
        </p:txBody>
      </p:sp>
      <p:sp>
        <p:nvSpPr>
          <p:cNvPr id="15" name="Slide Number Placeholder 1"/>
          <p:cNvSpPr>
            <a:spLocks noGrp="1"/>
          </p:cNvSpPr>
          <p:nvPr>
            <p:ph type="sldNum" sz="quarter" idx="12"/>
          </p:nvPr>
        </p:nvSpPr>
        <p:spPr>
          <a:xfrm>
            <a:off x="6553200" y="5296963"/>
            <a:ext cx="2133600" cy="304271"/>
          </a:xfrm>
        </p:spPr>
        <p:txBody>
          <a:bodyPr/>
          <a:lstStyle/>
          <a:p>
            <a:pPr>
              <a:defRPr/>
            </a:pPr>
            <a:fld id="{60ACE4DE-63A2-4EDB-B108-50180319ECC2}"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1561453"/>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the degree distribution changes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i="1" dirty="0" err="1"/>
              <a:t>k</a:t>
            </a:r>
            <a:r>
              <a:rPr lang="en-US" sz="1600" i="1" dirty="0"/>
              <a:t> </a:t>
            </a:r>
            <a:r>
              <a:rPr lang="en-US" sz="1600" dirty="0"/>
              <a:t>will loose some links because some of its neighbors will vanish.</a:t>
            </a:r>
          </a:p>
          <a:p>
            <a:pPr eaLnBrk="0" hangingPunct="0">
              <a:lnSpc>
                <a:spcPct val="120000"/>
              </a:lnSpc>
            </a:pPr>
            <a:r>
              <a:rPr lang="en-US" sz="1600" dirty="0"/>
              <a:t>Let us calculate the fraction of links removed ‘randomly’ , </a:t>
            </a:r>
            <a:r>
              <a:rPr lang="en-US" sz="1600" dirty="0" err="1"/>
              <a:t>f</a:t>
            </a:r>
            <a:r>
              <a:rPr lang="en-US" sz="1600" dirty="0"/>
              <a:t>’, as a consequence of we removing </a:t>
            </a:r>
            <a:r>
              <a:rPr lang="en-US" sz="1600" dirty="0" err="1"/>
              <a:t>f</a:t>
            </a:r>
            <a:r>
              <a:rPr lang="en-US" sz="1600" dirty="0"/>
              <a:t> fraction of hubs.</a:t>
            </a:r>
          </a:p>
        </p:txBody>
      </p:sp>
      <p:sp>
        <p:nvSpPr>
          <p:cNvPr id="26" name="Text Box 8"/>
          <p:cNvSpPr txBox="1">
            <a:spLocks noChangeArrowheads="1"/>
          </p:cNvSpPr>
          <p:nvPr/>
        </p:nvSpPr>
        <p:spPr bwMode="auto">
          <a:xfrm>
            <a:off x="352168" y="5379307"/>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70661" name="Object 3"/>
          <p:cNvGraphicFramePr>
            <a:graphicFrameLocks noChangeAspect="1"/>
          </p:cNvGraphicFramePr>
          <p:nvPr/>
        </p:nvGraphicFramePr>
        <p:xfrm>
          <a:off x="230445" y="2470758"/>
          <a:ext cx="8863013" cy="864251"/>
        </p:xfrm>
        <a:graphic>
          <a:graphicData uri="http://schemas.openxmlformats.org/presentationml/2006/ole">
            <mc:AlternateContent xmlns:mc="http://schemas.openxmlformats.org/markup-compatibility/2006">
              <mc:Choice xmlns:v="urn:schemas-microsoft-com:vml" Requires="v">
                <p:oleObj name="Equation" r:id="rId3" imgW="6159500" imgH="723900" progId="Equation.3">
                  <p:embed/>
                </p:oleObj>
              </mc:Choice>
              <mc:Fallback>
                <p:oleObj name="Equation" r:id="rId3" imgW="6159500" imgH="723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45" y="2470758"/>
                        <a:ext cx="8863013" cy="864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465411" y="2524644"/>
            <a:ext cx="1304196" cy="307777"/>
          </a:xfrm>
          <a:prstGeom prst="rect">
            <a:avLst/>
          </a:prstGeom>
          <a:noFill/>
        </p:spPr>
        <p:txBody>
          <a:bodyPr wrap="none" rtlCol="0">
            <a:spAutoFit/>
          </a:bodyPr>
          <a:lstStyle/>
          <a:p>
            <a:r>
              <a:rPr lang="hu-HU" sz="1400" dirty="0"/>
              <a:t>as </a:t>
            </a:r>
            <a:r>
              <a:rPr lang="en-US" sz="1400" dirty="0" err="1">
                <a:sym typeface="Wingdings"/>
              </a:rPr>
              <a:t>K’</a:t>
            </a:r>
            <a:r>
              <a:rPr lang="en-US" sz="1400" baseline="-25000" dirty="0" err="1">
                <a:sym typeface="Wingdings"/>
              </a:rPr>
              <a:t>max</a:t>
            </a:r>
            <a:r>
              <a:rPr lang="en-US" sz="1400" dirty="0"/>
              <a:t> ≤</a:t>
            </a:r>
            <a:r>
              <a:rPr lang="en-US" sz="1400" dirty="0" err="1"/>
              <a:t>K</a:t>
            </a:r>
            <a:r>
              <a:rPr lang="en-US" sz="1400" baseline="-25000" dirty="0" err="1"/>
              <a:t>max</a:t>
            </a:r>
            <a:r>
              <a:rPr lang="hu-HU" sz="1400" dirty="0"/>
              <a:t> </a:t>
            </a:r>
          </a:p>
        </p:txBody>
      </p:sp>
      <p:graphicFrame>
        <p:nvGraphicFramePr>
          <p:cNvPr id="5" name="Object 7"/>
          <p:cNvGraphicFramePr>
            <a:graphicFrameLocks noChangeAspect="1"/>
          </p:cNvGraphicFramePr>
          <p:nvPr>
            <p:extLst>
              <p:ext uri="{D42A27DB-BD31-4B8C-83A1-F6EECF244321}">
                <p14:modId xmlns:p14="http://schemas.microsoft.com/office/powerpoint/2010/main" val="3191289269"/>
              </p:ext>
            </p:extLst>
          </p:nvPr>
        </p:nvGraphicFramePr>
        <p:xfrm>
          <a:off x="7063171" y="3335009"/>
          <a:ext cx="1785937" cy="474663"/>
        </p:xfrm>
        <a:graphic>
          <a:graphicData uri="http://schemas.openxmlformats.org/presentationml/2006/ole">
            <mc:AlternateContent xmlns:mc="http://schemas.openxmlformats.org/markup-compatibility/2006">
              <mc:Choice xmlns:v="urn:schemas-microsoft-com:vml" Requires="v">
                <p:oleObj name="Equation" r:id="rId5" imgW="990600" imgH="304800" progId="Equation.3">
                  <p:embed/>
                </p:oleObj>
              </mc:Choice>
              <mc:Fallback>
                <p:oleObj name="Equation" r:id="rId5" imgW="9906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3171" y="3335009"/>
                        <a:ext cx="1785937"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6"/>
          <p:cNvGraphicFramePr>
            <a:graphicFrameLocks noChangeAspect="1"/>
          </p:cNvGraphicFramePr>
          <p:nvPr/>
        </p:nvGraphicFramePr>
        <p:xfrm>
          <a:off x="230446" y="4112353"/>
          <a:ext cx="2322257" cy="485385"/>
        </p:xfrm>
        <a:graphic>
          <a:graphicData uri="http://schemas.openxmlformats.org/presentationml/2006/ole">
            <mc:AlternateContent xmlns:mc="http://schemas.openxmlformats.org/markup-compatibility/2006">
              <mc:Choice xmlns:v="urn:schemas-microsoft-com:vml" Requires="v">
                <p:oleObj name="Equation" r:id="rId7" imgW="1562100" imgH="393700" progId="Equation.3">
                  <p:embed/>
                </p:oleObj>
              </mc:Choice>
              <mc:Fallback>
                <p:oleObj name="Equation" r:id="rId7" imgW="15621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46" y="4112353"/>
                        <a:ext cx="2322257" cy="485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230443" y="4903016"/>
          <a:ext cx="1930726" cy="485386"/>
        </p:xfrm>
        <a:graphic>
          <a:graphicData uri="http://schemas.openxmlformats.org/presentationml/2006/ole">
            <mc:AlternateContent xmlns:mc="http://schemas.openxmlformats.org/markup-compatibility/2006">
              <mc:Choice xmlns:v="urn:schemas-microsoft-com:vml" Requires="v">
                <p:oleObj name="Equation" r:id="rId9" imgW="1257300" imgH="381000" progId="Equation.3">
                  <p:embed/>
                </p:oleObj>
              </mc:Choice>
              <mc:Fallback>
                <p:oleObj name="Equation" r:id="rId9" imgW="1257300" imgH="38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443" y="4903016"/>
                        <a:ext cx="1930726" cy="485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248983" y="3448054"/>
          <a:ext cx="4806950" cy="500063"/>
        </p:xfrm>
        <a:graphic>
          <a:graphicData uri="http://schemas.openxmlformats.org/presentationml/2006/ole">
            <mc:AlternateContent xmlns:mc="http://schemas.openxmlformats.org/markup-compatibility/2006">
              <mc:Choice xmlns:v="urn:schemas-microsoft-com:vml" Requires="v">
                <p:oleObj name="Equation" r:id="rId11" imgW="3340100" imgH="419100" progId="Equation.3">
                  <p:embed/>
                </p:oleObj>
              </mc:Choice>
              <mc:Fallback>
                <p:oleObj name="Equation" r:id="rId11" imgW="33401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983" y="3448054"/>
                        <a:ext cx="48069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3269196" y="4283202"/>
          <a:ext cx="1369168" cy="629077"/>
        </p:xfrm>
        <a:graphic>
          <a:graphicData uri="http://schemas.openxmlformats.org/presentationml/2006/ole">
            <mc:AlternateContent xmlns:mc="http://schemas.openxmlformats.org/markup-compatibility/2006">
              <mc:Choice xmlns:v="urn:schemas-microsoft-com:vml" Requires="v">
                <p:oleObj name="Equation" r:id="rId13" imgW="571500" imgH="304800" progId="Equation.3">
                  <p:embed/>
                </p:oleObj>
              </mc:Choice>
              <mc:Fallback>
                <p:oleObj name="Equation" r:id="rId13" imgW="571500" imgH="304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9196" y="4283202"/>
                        <a:ext cx="1369168" cy="629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064537" y="4128026"/>
            <a:ext cx="3923095" cy="1077218"/>
          </a:xfrm>
          <a:prstGeom prst="rect">
            <a:avLst/>
          </a:prstGeom>
          <a:noFill/>
        </p:spPr>
        <p:txBody>
          <a:bodyPr wrap="square" rtlCol="0">
            <a:spAutoFit/>
          </a:bodyPr>
          <a:lstStyle/>
          <a:p>
            <a:r>
              <a:rPr lang="hu-HU" sz="1600" dirty="0"/>
              <a:t>For γ</a:t>
            </a:r>
            <a:r>
              <a:rPr lang="en-US" sz="1600" dirty="0">
                <a:sym typeface="Wingdings"/>
              </a:rPr>
              <a:t>2, f’1, which means that even the removal of a tiny fraction of hubs will destroy the network. The reason is that for </a:t>
            </a:r>
            <a:r>
              <a:rPr lang="hu-HU" sz="1600" dirty="0"/>
              <a:t>γ</a:t>
            </a:r>
            <a:r>
              <a:rPr lang="en-US" sz="1600" dirty="0">
                <a:sym typeface="Wingdings"/>
              </a:rPr>
              <a:t>=2 hubs dominate the network</a:t>
            </a:r>
            <a:endParaRPr lang="hu-HU" sz="1600" dirty="0"/>
          </a:p>
        </p:txBody>
      </p:sp>
      <p:graphicFrame>
        <p:nvGraphicFramePr>
          <p:cNvPr id="453669" name="Object 37"/>
          <p:cNvGraphicFramePr>
            <a:graphicFrameLocks noChangeAspect="1"/>
          </p:cNvGraphicFramePr>
          <p:nvPr/>
        </p:nvGraphicFramePr>
        <p:xfrm>
          <a:off x="2161169" y="1992274"/>
          <a:ext cx="802164" cy="478483"/>
        </p:xfrm>
        <a:graphic>
          <a:graphicData uri="http://schemas.openxmlformats.org/presentationml/2006/ole">
            <mc:AlternateContent xmlns:mc="http://schemas.openxmlformats.org/markup-compatibility/2006">
              <mc:Choice xmlns:v="urn:schemas-microsoft-com:vml" Requires="v">
                <p:oleObj name="Equation" r:id="rId15" imgW="723900" imgH="431800" progId="Equation.3">
                  <p:embed/>
                </p:oleObj>
              </mc:Choice>
              <mc:Fallback>
                <p:oleObj name="Equation" r:id="rId15" imgW="7239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1169" y="1992274"/>
                        <a:ext cx="802164" cy="47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 name="Straight Arrow Connector 16"/>
          <p:cNvCxnSpPr/>
          <p:nvPr/>
        </p:nvCxnSpPr>
        <p:spPr>
          <a:xfrm rot="10800000" flipV="1">
            <a:off x="1386419" y="2470755"/>
            <a:ext cx="774750" cy="69366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
          <p:cNvSpPr>
            <a:spLocks noGrp="1"/>
          </p:cNvSpPr>
          <p:nvPr>
            <p:ph type="sldNum" sz="quarter" idx="12"/>
          </p:nvPr>
        </p:nvSpPr>
        <p:spPr>
          <a:xfrm>
            <a:off x="6553200" y="5296963"/>
            <a:ext cx="2133600" cy="304271"/>
          </a:xfrm>
        </p:spPr>
        <p:txBody>
          <a:bodyPr/>
          <a:lstStyle/>
          <a:p>
            <a:pPr>
              <a:defRPr/>
            </a:pPr>
            <a:fld id="{60ACE4DE-63A2-4EDB-B108-50180319ECC2}"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6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3"/>
            <a:ext cx="9042143" cy="2743315"/>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Hub removal changes </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dirty="0" err="1"/>
              <a:t>k</a:t>
            </a:r>
            <a:r>
              <a:rPr lang="en-US" sz="1600" dirty="0"/>
              <a:t> will loose some links because some of its neighbors will vanish.</a:t>
            </a:r>
          </a:p>
          <a:p>
            <a:pPr eaLnBrk="0" hangingPunct="0">
              <a:lnSpc>
                <a:spcPct val="120000"/>
              </a:lnSpc>
            </a:pPr>
            <a:r>
              <a:rPr lang="en-US" sz="1600" dirty="0"/>
              <a:t>Claim: once we correct for the changes in </a:t>
            </a:r>
            <a:r>
              <a:rPr lang="en-US" sz="1600" dirty="0" err="1"/>
              <a:t>K</a:t>
            </a:r>
            <a:r>
              <a:rPr lang="en-US" sz="1600" baseline="-25000" dirty="0" err="1"/>
              <a:t>max</a:t>
            </a:r>
            <a:r>
              <a:rPr lang="en-US" sz="1600" dirty="0"/>
              <a:t> and </a:t>
            </a:r>
            <a:r>
              <a:rPr lang="en-US" sz="1600" dirty="0" err="1"/>
              <a:t>P(k</a:t>
            </a:r>
            <a:r>
              <a:rPr lang="en-US" sz="1600" dirty="0"/>
              <a:t>), we are back to the robustness problem.</a:t>
            </a:r>
          </a:p>
          <a:p>
            <a:pPr eaLnBrk="0" hangingPunct="0">
              <a:lnSpc>
                <a:spcPct val="120000"/>
              </a:lnSpc>
            </a:pPr>
            <a:r>
              <a:rPr lang="en-US" sz="1600" dirty="0"/>
              <a:t>That is, attack is nothing but a robustness of the network with a new </a:t>
            </a:r>
            <a:r>
              <a:rPr lang="en-US" sz="1600" dirty="0" err="1"/>
              <a:t>K’</a:t>
            </a:r>
            <a:r>
              <a:rPr lang="en-US" sz="1600" baseline="-25000" dirty="0" err="1"/>
              <a:t>max</a:t>
            </a:r>
            <a:r>
              <a:rPr lang="en-US" sz="1600" baseline="-25000" dirty="0"/>
              <a:t> </a:t>
            </a:r>
            <a:r>
              <a:rPr lang="en-US" sz="1600" dirty="0"/>
              <a:t>and </a:t>
            </a:r>
            <a:r>
              <a:rPr lang="en-US" sz="1600" dirty="0" err="1"/>
              <a:t>f</a:t>
            </a:r>
            <a:r>
              <a:rPr lang="en-US" sz="1600" dirty="0"/>
              <a:t>’. </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18782" y="5401963"/>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2" name="Object 4"/>
          <p:cNvGraphicFramePr>
            <a:graphicFrameLocks noChangeAspect="1"/>
          </p:cNvGraphicFramePr>
          <p:nvPr/>
        </p:nvGraphicFramePr>
        <p:xfrm>
          <a:off x="7775581" y="1973262"/>
          <a:ext cx="1368425" cy="628650"/>
        </p:xfrm>
        <a:graphic>
          <a:graphicData uri="http://schemas.openxmlformats.org/presentationml/2006/ole">
            <mc:AlternateContent xmlns:mc="http://schemas.openxmlformats.org/markup-compatibility/2006">
              <mc:Choice xmlns:v="urn:schemas-microsoft-com:vml" Requires="v">
                <p:oleObj name="Equation" r:id="rId3" imgW="571500" imgH="317500" progId="Equation.3">
                  <p:embed/>
                </p:oleObj>
              </mc:Choice>
              <mc:Fallback>
                <p:oleObj name="Equation" r:id="rId3" imgW="5715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81" y="1973262"/>
                        <a:ext cx="13684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4661" name="Object 6"/>
          <p:cNvGraphicFramePr>
            <a:graphicFrameLocks noChangeAspect="1"/>
          </p:cNvGraphicFramePr>
          <p:nvPr>
            <p:extLst>
              <p:ext uri="{D42A27DB-BD31-4B8C-83A1-F6EECF244321}">
                <p14:modId xmlns:p14="http://schemas.microsoft.com/office/powerpoint/2010/main" val="1720019623"/>
              </p:ext>
            </p:extLst>
          </p:nvPr>
        </p:nvGraphicFramePr>
        <p:xfrm>
          <a:off x="327025" y="3324228"/>
          <a:ext cx="1917700" cy="796925"/>
        </p:xfrm>
        <a:graphic>
          <a:graphicData uri="http://schemas.openxmlformats.org/presentationml/2006/ole">
            <mc:AlternateContent xmlns:mc="http://schemas.openxmlformats.org/markup-compatibility/2006">
              <mc:Choice xmlns:v="urn:schemas-microsoft-com:vml" Requires="v">
                <p:oleObj name="Equation" r:id="rId5" imgW="787320" imgH="393480" progId="Equation.3">
                  <p:embed/>
                </p:oleObj>
              </mc:Choice>
              <mc:Fallback>
                <p:oleObj name="Equation" r:id="rId5" imgW="7873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324228"/>
                        <a:ext cx="19177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2002573922"/>
              </p:ext>
            </p:extLst>
          </p:nvPr>
        </p:nvGraphicFramePr>
        <p:xfrm>
          <a:off x="140500" y="4477333"/>
          <a:ext cx="4452937" cy="1114425"/>
        </p:xfrm>
        <a:graphic>
          <a:graphicData uri="http://schemas.openxmlformats.org/presentationml/2006/ole">
            <mc:AlternateContent xmlns:mc="http://schemas.openxmlformats.org/markup-compatibility/2006">
              <mc:Choice xmlns:v="urn:schemas-microsoft-com:vml" Requires="v">
                <p:oleObj name="Equation" r:id="rId7" imgW="2349360" imgH="711000" progId="Equation.3">
                  <p:embed/>
                </p:oleObj>
              </mc:Choice>
              <mc:Fallback>
                <p:oleObj name="Equation" r:id="rId7" imgW="23493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00" y="4477333"/>
                        <a:ext cx="4452937"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78893" y="3452398"/>
            <a:ext cx="469900" cy="719138"/>
          </a:xfrm>
          <a:prstGeom prst="rect">
            <a:avLst/>
          </a:prstGeom>
          <a:solidFill>
            <a:srgbClr val="FF66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3" name="Rectangle 12"/>
          <p:cNvSpPr/>
          <p:nvPr/>
        </p:nvSpPr>
        <p:spPr>
          <a:xfrm>
            <a:off x="1513776" y="4826375"/>
            <a:ext cx="817562" cy="393700"/>
          </a:xfrm>
          <a:prstGeom prst="rect">
            <a:avLst/>
          </a:prstGeom>
          <a:solidFill>
            <a:srgbClr val="FF66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4" name="Object 7"/>
          <p:cNvGraphicFramePr>
            <a:graphicFrameLocks noChangeAspect="1"/>
          </p:cNvGraphicFramePr>
          <p:nvPr/>
        </p:nvGraphicFramePr>
        <p:xfrm>
          <a:off x="5989644" y="1492522"/>
          <a:ext cx="1785937" cy="474662"/>
        </p:xfrm>
        <a:graphic>
          <a:graphicData uri="http://schemas.openxmlformats.org/presentationml/2006/ole">
            <mc:AlternateContent xmlns:mc="http://schemas.openxmlformats.org/markup-compatibility/2006">
              <mc:Choice xmlns:v="urn:schemas-microsoft-com:vml" Requires="v">
                <p:oleObj name="Equation" r:id="rId9" imgW="990600" imgH="317500" progId="Equation.3">
                  <p:embed/>
                </p:oleObj>
              </mc:Choice>
              <mc:Fallback>
                <p:oleObj name="Equation" r:id="rId9" imgW="990600" imgH="317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9644" y="1492522"/>
                        <a:ext cx="178593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4664" name="Object 6"/>
          <p:cNvGraphicFramePr>
            <a:graphicFrameLocks noChangeAspect="1"/>
          </p:cNvGraphicFramePr>
          <p:nvPr>
            <p:extLst>
              <p:ext uri="{D42A27DB-BD31-4B8C-83A1-F6EECF244321}">
                <p14:modId xmlns:p14="http://schemas.microsoft.com/office/powerpoint/2010/main" val="4149107137"/>
              </p:ext>
            </p:extLst>
          </p:nvPr>
        </p:nvGraphicFramePr>
        <p:xfrm>
          <a:off x="4486533" y="4616878"/>
          <a:ext cx="4606925" cy="771525"/>
        </p:xfrm>
        <a:graphic>
          <a:graphicData uri="http://schemas.openxmlformats.org/presentationml/2006/ole">
            <mc:AlternateContent xmlns:mc="http://schemas.openxmlformats.org/markup-compatibility/2006">
              <mc:Choice xmlns:v="urn:schemas-microsoft-com:vml" Requires="v">
                <p:oleObj name="Equation" r:id="rId11" imgW="1892300" imgH="381000" progId="Equation.3">
                  <p:embed/>
                </p:oleObj>
              </mc:Choice>
              <mc:Fallback>
                <p:oleObj name="Equation" r:id="rId11" imgW="18923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6533" y="4616878"/>
                        <a:ext cx="46069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96558274"/>
              </p:ext>
            </p:extLst>
          </p:nvPr>
        </p:nvGraphicFramePr>
        <p:xfrm>
          <a:off x="2968631" y="3324225"/>
          <a:ext cx="5287963" cy="925513"/>
        </p:xfrm>
        <a:graphic>
          <a:graphicData uri="http://schemas.openxmlformats.org/presentationml/2006/ole">
            <mc:AlternateContent xmlns:mc="http://schemas.openxmlformats.org/markup-compatibility/2006">
              <mc:Choice xmlns:v="urn:schemas-microsoft-com:vml" Requires="v">
                <p:oleObj name="Equation" r:id="rId13" imgW="2171520" imgH="457200" progId="Equation.3">
                  <p:embed/>
                </p:oleObj>
              </mc:Choice>
              <mc:Fallback>
                <p:oleObj name="Equation" r:id="rId13" imgW="217152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8631" y="3324225"/>
                        <a:ext cx="5287963"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D6691A9-F8F3-2D49-A8CC-92F411A21AA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813891"/>
            <a:ext cx="9144000" cy="45140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i="1" dirty="0">
                <a:solidFill>
                  <a:srgbClr val="6666FF"/>
                </a:solidFill>
              </a:rPr>
              <a:t>A giant cluster exists if each node is connected to at least two other nodes.</a:t>
            </a:r>
          </a:p>
        </p:txBody>
      </p:sp>
      <p:sp>
        <p:nvSpPr>
          <p:cNvPr id="28680" name="Text Box 8"/>
          <p:cNvSpPr txBox="1">
            <a:spLocks noChangeArrowheads="1"/>
          </p:cNvSpPr>
          <p:nvPr/>
        </p:nvSpPr>
        <p:spPr bwMode="auto">
          <a:xfrm>
            <a:off x="99230" y="5091753"/>
            <a:ext cx="6480485"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Malloy-Reed; Cohen et al., Phys. Rev. </a:t>
            </a:r>
            <a:r>
              <a:rPr lang="en-US" dirty="0" err="1">
                <a:solidFill>
                  <a:schemeClr val="accent2"/>
                </a:solidFill>
              </a:rPr>
              <a:t>Lett</a:t>
            </a:r>
            <a:r>
              <a:rPr lang="en-US" dirty="0">
                <a:solidFill>
                  <a:schemeClr val="accent2"/>
                </a:solidFill>
              </a:rPr>
              <a:t>. 85, 4626 (2000).</a:t>
            </a:r>
          </a:p>
        </p:txBody>
      </p:sp>
      <p:graphicFrame>
        <p:nvGraphicFramePr>
          <p:cNvPr id="237578" name="Object 10"/>
          <p:cNvGraphicFramePr>
            <a:graphicFrameLocks noChangeAspect="1"/>
          </p:cNvGraphicFramePr>
          <p:nvPr/>
        </p:nvGraphicFramePr>
        <p:xfrm>
          <a:off x="2173288" y="1453356"/>
          <a:ext cx="1662112" cy="623888"/>
        </p:xfrm>
        <a:graphic>
          <a:graphicData uri="http://schemas.openxmlformats.org/presentationml/2006/ole">
            <mc:AlternateContent xmlns:mc="http://schemas.openxmlformats.org/markup-compatibility/2006">
              <mc:Choice xmlns:v="urn:schemas-microsoft-com:vml" Requires="v">
                <p:oleObj name="Equation" r:id="rId3" imgW="914400" imgH="381000" progId="Equation.3">
                  <p:embed/>
                </p:oleObj>
              </mc:Choice>
              <mc:Fallback>
                <p:oleObj name="Equation" r:id="rId3" imgW="914400" imgH="381000" progId="Equation.3">
                  <p:embed/>
                  <p:pic>
                    <p:nvPicPr>
                      <p:cNvPr id="2375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1453356"/>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3"/>
          <p:cNvSpPr txBox="1">
            <a:spLocks noChangeArrowheads="1"/>
          </p:cNvSpPr>
          <p:nvPr/>
        </p:nvSpPr>
        <p:spPr bwMode="auto">
          <a:xfrm>
            <a:off x="152400" y="2357735"/>
            <a:ext cx="9144000" cy="966418"/>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400" i="1" dirty="0" err="1">
                <a:solidFill>
                  <a:srgbClr val="6666FF"/>
                </a:solidFill>
              </a:rPr>
              <a:t>κ</a:t>
            </a:r>
            <a:r>
              <a:rPr lang="en-US" sz="2000" dirty="0">
                <a:solidFill>
                  <a:srgbClr val="6666FF"/>
                </a:solidFill>
              </a:rPr>
              <a:t>&gt;2:  a giant cluster exists;</a:t>
            </a:r>
          </a:p>
          <a:p>
            <a:pPr eaLnBrk="0" hangingPunct="0">
              <a:lnSpc>
                <a:spcPct val="120000"/>
              </a:lnSpc>
            </a:pPr>
            <a:r>
              <a:rPr lang="en-US" sz="2400" i="1" dirty="0" err="1">
                <a:solidFill>
                  <a:srgbClr val="6666FF"/>
                </a:solidFill>
              </a:rPr>
              <a:t>κ</a:t>
            </a:r>
            <a:r>
              <a:rPr lang="en-US" sz="2000" dirty="0">
                <a:solidFill>
                  <a:srgbClr val="6666FF"/>
                </a:solidFill>
              </a:rPr>
              <a:t>&lt;2:  many disconnected clusters;</a:t>
            </a:r>
          </a:p>
        </p:txBody>
      </p:sp>
      <p:sp>
        <p:nvSpPr>
          <p:cNvPr id="8" name="TextBox 7"/>
          <p:cNvSpPr txBox="1"/>
          <p:nvPr/>
        </p:nvSpPr>
        <p:spPr>
          <a:xfrm>
            <a:off x="152400" y="3696494"/>
            <a:ext cx="3213100" cy="369332"/>
          </a:xfrm>
          <a:prstGeom prst="rect">
            <a:avLst/>
          </a:prstGeom>
          <a:solidFill>
            <a:srgbClr val="FF6600">
              <a:alpha val="15000"/>
            </a:srgbClr>
          </a:solidFill>
        </p:spPr>
        <p:txBody>
          <a:bodyPr wrap="square" rtlCol="0">
            <a:spAutoFit/>
          </a:bodyPr>
          <a:lstStyle/>
          <a:p>
            <a:endParaRPr lang="hu-HU" dirty="0"/>
          </a:p>
        </p:txBody>
      </p:sp>
      <p:graphicFrame>
        <p:nvGraphicFramePr>
          <p:cNvPr id="9" name="Object 4"/>
          <p:cNvGraphicFramePr>
            <a:graphicFrameLocks noChangeAspect="1"/>
          </p:cNvGraphicFramePr>
          <p:nvPr/>
        </p:nvGraphicFramePr>
        <p:xfrm>
          <a:off x="434975" y="3736181"/>
          <a:ext cx="1000125" cy="173038"/>
        </p:xfrm>
        <a:graphic>
          <a:graphicData uri="http://schemas.openxmlformats.org/presentationml/2006/ole">
            <mc:AlternateContent xmlns:mc="http://schemas.openxmlformats.org/markup-compatibility/2006">
              <mc:Choice xmlns:v="urn:schemas-microsoft-com:vml" Requires="v">
                <p:oleObj name="Equation" r:id="rId5" imgW="736600" imgH="139700" progId="Equation.3">
                  <p:embed/>
                </p:oleObj>
              </mc:Choice>
              <mc:Fallback>
                <p:oleObj name="Equation" r:id="rId5" imgW="736600" imgH="13970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736181"/>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34981" y="4085431"/>
          <a:ext cx="1897063" cy="236538"/>
        </p:xfrm>
        <a:graphic>
          <a:graphicData uri="http://schemas.openxmlformats.org/presentationml/2006/ole">
            <mc:AlternateContent xmlns:mc="http://schemas.openxmlformats.org/markup-compatibility/2006">
              <mc:Choice xmlns:v="urn:schemas-microsoft-com:vml" Requires="v">
                <p:oleObj name="Equation" r:id="rId7" imgW="1409700" imgH="190500" progId="Equation.3">
                  <p:embed/>
                </p:oleObj>
              </mc:Choice>
              <mc:Fallback>
                <p:oleObj name="Equation" r:id="rId7" imgW="1409700" imgH="190500" progId="Equation.3">
                  <p:embed/>
                  <p:pic>
                    <p:nvPicPr>
                      <p:cNvPr id="1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81" y="4085431"/>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434975" y="4423569"/>
          <a:ext cx="2770188" cy="257175"/>
        </p:xfrm>
        <a:graphic>
          <a:graphicData uri="http://schemas.openxmlformats.org/presentationml/2006/ole">
            <mc:AlternateContent xmlns:mc="http://schemas.openxmlformats.org/markup-compatibility/2006">
              <mc:Choice xmlns:v="urn:schemas-microsoft-com:vml" Requires="v">
                <p:oleObj name="Equation" r:id="rId9" imgW="2019300" imgH="203200" progId="Equation.3">
                  <p:embed/>
                </p:oleObj>
              </mc:Choice>
              <mc:Fallback>
                <p:oleObj name="Equation" r:id="rId9" imgW="2019300" imgH="203200" progId="Equation.3">
                  <p:embed/>
                  <p:pic>
                    <p:nvPicPr>
                      <p:cNvPr id="1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975" y="4423569"/>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9" name="Object 7"/>
          <p:cNvGraphicFramePr>
            <a:graphicFrameLocks noChangeAspect="1"/>
          </p:cNvGraphicFramePr>
          <p:nvPr/>
        </p:nvGraphicFramePr>
        <p:xfrm>
          <a:off x="3933831" y="3595688"/>
          <a:ext cx="4797425" cy="625475"/>
        </p:xfrm>
        <a:graphic>
          <a:graphicData uri="http://schemas.openxmlformats.org/presentationml/2006/ole">
            <mc:AlternateContent xmlns:mc="http://schemas.openxmlformats.org/markup-compatibility/2006">
              <mc:Choice xmlns:v="urn:schemas-microsoft-com:vml" Requires="v">
                <p:oleObj name="Equation" r:id="rId11" imgW="2641600" imgH="381000" progId="Equation.3">
                  <p:embed/>
                </p:oleObj>
              </mc:Choice>
              <mc:Fallback>
                <p:oleObj name="Equation" r:id="rId11" imgW="2641600" imgH="381000" progId="Equation.3">
                  <p:embed/>
                  <p:pic>
                    <p:nvPicPr>
                      <p:cNvPr id="24371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831" y="3595688"/>
                        <a:ext cx="4797425"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0" name="Object 8"/>
          <p:cNvGraphicFramePr>
            <a:graphicFrameLocks noChangeAspect="1"/>
          </p:cNvGraphicFramePr>
          <p:nvPr/>
        </p:nvGraphicFramePr>
        <p:xfrm>
          <a:off x="5694363" y="4566444"/>
          <a:ext cx="944562" cy="228600"/>
        </p:xfrm>
        <a:graphic>
          <a:graphicData uri="http://schemas.openxmlformats.org/presentationml/2006/ole">
            <mc:AlternateContent xmlns:mc="http://schemas.openxmlformats.org/markup-compatibility/2006">
              <mc:Choice xmlns:v="urn:schemas-microsoft-com:vml" Requires="v">
                <p:oleObj name="Equation" r:id="rId13" imgW="520700" imgH="139700" progId="Equation.3">
                  <p:embed/>
                </p:oleObj>
              </mc:Choice>
              <mc:Fallback>
                <p:oleObj name="Equation" r:id="rId13" imgW="520700" imgH="139700" progId="Equation.3">
                  <p:embed/>
                  <p:pic>
                    <p:nvPicPr>
                      <p:cNvPr id="24372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4363" y="4566444"/>
                        <a:ext cx="94456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a:t>
            </a:fld>
            <a:endParaRPr lang="en-US"/>
          </a:p>
        </p:txBody>
      </p:sp>
    </p:spTree>
    <p:extLst>
      <p:ext uri="{BB962C8B-B14F-4D97-AF65-F5344CB8AC3E}">
        <p14:creationId xmlns:p14="http://schemas.microsoft.com/office/powerpoint/2010/main" val="37485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970522"/>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0" y="5335412"/>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454664" name="Object 6"/>
          <p:cNvGraphicFramePr>
            <a:graphicFrameLocks noChangeAspect="1"/>
          </p:cNvGraphicFramePr>
          <p:nvPr/>
        </p:nvGraphicFramePr>
        <p:xfrm>
          <a:off x="254528" y="1721938"/>
          <a:ext cx="4606925" cy="771525"/>
        </p:xfrm>
        <a:graphic>
          <a:graphicData uri="http://schemas.openxmlformats.org/presentationml/2006/ole">
            <mc:AlternateContent xmlns:mc="http://schemas.openxmlformats.org/markup-compatibility/2006">
              <mc:Choice xmlns:v="urn:schemas-microsoft-com:vml" Requires="v">
                <p:oleObj name="Equation" r:id="rId3" imgW="1892300" imgH="381000" progId="Equation.3">
                  <p:embed/>
                </p:oleObj>
              </mc:Choice>
              <mc:Fallback>
                <p:oleObj name="Equation" r:id="rId3" imgW="18923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28" y="1721938"/>
                        <a:ext cx="46069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p:cNvPicPr>
            <a:picLocks noChangeAspect="1"/>
          </p:cNvPicPr>
          <p:nvPr/>
        </p:nvPicPr>
        <p:blipFill>
          <a:blip r:embed="rId5"/>
          <a:stretch>
            <a:fillRect/>
          </a:stretch>
        </p:blipFill>
        <p:spPr>
          <a:xfrm>
            <a:off x="5626466" y="1555750"/>
            <a:ext cx="3369372" cy="3016250"/>
          </a:xfrm>
          <a:prstGeom prst="rect">
            <a:avLst/>
          </a:prstGeom>
        </p:spPr>
      </p:pic>
      <p:sp>
        <p:nvSpPr>
          <p:cNvPr id="15" name="Text Box 23"/>
          <p:cNvSpPr txBox="1">
            <a:spLocks noChangeArrowheads="1"/>
          </p:cNvSpPr>
          <p:nvPr/>
        </p:nvSpPr>
        <p:spPr bwMode="auto">
          <a:xfrm>
            <a:off x="4797954" y="4766022"/>
            <a:ext cx="4574646" cy="523220"/>
          </a:xfrm>
          <a:prstGeom prst="rect">
            <a:avLst/>
          </a:prstGeom>
          <a:noFill/>
          <a:ln w="12700">
            <a:noFill/>
            <a:miter lim="800000"/>
            <a:headEnd/>
            <a:tailEnd/>
          </a:ln>
        </p:spPr>
        <p:txBody>
          <a:bodyPr wrap="square">
            <a:prstTxWarp prst="textNoShape">
              <a:avLst/>
            </a:prstTxWarp>
            <a:spAutoFit/>
          </a:bodyPr>
          <a:lstStyle/>
          <a:p>
            <a:pPr algn="ctr" eaLnBrk="0" hangingPunct="0">
              <a:spcBef>
                <a:spcPct val="50000"/>
              </a:spcBef>
            </a:pPr>
            <a:r>
              <a:rPr lang="en-US" sz="1400" dirty="0">
                <a:solidFill>
                  <a:srgbClr val="000000"/>
                </a:solidFill>
                <a:ea typeface="Gulim" charset="0"/>
                <a:cs typeface="Gulim" charset="0"/>
              </a:rPr>
              <a:t>Figure: Pastor-</a:t>
            </a:r>
            <a:r>
              <a:rPr lang="en-US" sz="1400" dirty="0" err="1">
                <a:solidFill>
                  <a:srgbClr val="000000"/>
                </a:solidFill>
                <a:ea typeface="Gulim" charset="0"/>
                <a:cs typeface="Gulim" charset="0"/>
              </a:rPr>
              <a:t>Satorras</a:t>
            </a:r>
            <a:r>
              <a:rPr lang="en-US" sz="1400" dirty="0">
                <a:solidFill>
                  <a:srgbClr val="000000"/>
                </a:solidFill>
                <a:ea typeface="Gulim" charset="0"/>
                <a:cs typeface="Gulim" charset="0"/>
              </a:rPr>
              <a:t> &amp; </a:t>
            </a:r>
            <a:r>
              <a:rPr lang="en-US" sz="1400" dirty="0" err="1">
                <a:solidFill>
                  <a:srgbClr val="000000"/>
                </a:solidFill>
                <a:ea typeface="Gulim" charset="0"/>
                <a:cs typeface="Gulim" charset="0"/>
              </a:rPr>
              <a:t>Vespignani</a:t>
            </a:r>
            <a:r>
              <a:rPr lang="en-US" sz="1400" dirty="0">
                <a:solidFill>
                  <a:srgbClr val="000000"/>
                </a:solidFill>
                <a:ea typeface="Gulim" charset="0"/>
                <a:cs typeface="Gulim" charset="0"/>
              </a:rPr>
              <a:t>, </a:t>
            </a:r>
            <a:r>
              <a:rPr lang="en-US" sz="1400" i="1" dirty="0">
                <a:solidFill>
                  <a:srgbClr val="000000"/>
                </a:solidFill>
                <a:ea typeface="Gulim" charset="0"/>
                <a:cs typeface="Gulim" charset="0"/>
              </a:rPr>
              <a:t>Evolution and Structure of the Internet</a:t>
            </a:r>
            <a:r>
              <a:rPr lang="en-US" sz="1400" dirty="0">
                <a:solidFill>
                  <a:srgbClr val="000000"/>
                </a:solidFill>
                <a:ea typeface="Gulim" charset="0"/>
                <a:cs typeface="Gulim" charset="0"/>
              </a:rPr>
              <a:t>: Fig 6.12</a:t>
            </a:r>
            <a:endParaRPr lang="en-US" sz="1400" b="1" dirty="0">
              <a:solidFill>
                <a:srgbClr val="000000"/>
              </a:solidFill>
              <a:latin typeface="Times New Roman" charset="0"/>
              <a:ea typeface="Gulim" charset="0"/>
              <a:cs typeface="Gulim" charset="0"/>
            </a:endParaRPr>
          </a:p>
        </p:txBody>
      </p:sp>
      <p:sp>
        <p:nvSpPr>
          <p:cNvPr id="16" name="TextBox 15"/>
          <p:cNvSpPr txBox="1"/>
          <p:nvPr/>
        </p:nvSpPr>
        <p:spPr>
          <a:xfrm>
            <a:off x="5123703" y="2778667"/>
            <a:ext cx="325743" cy="369332"/>
          </a:xfrm>
          <a:prstGeom prst="rect">
            <a:avLst/>
          </a:prstGeom>
          <a:noFill/>
        </p:spPr>
        <p:txBody>
          <a:bodyPr wrap="none" rtlCol="0">
            <a:spAutoFit/>
          </a:bodyPr>
          <a:lstStyle/>
          <a:p>
            <a:r>
              <a:rPr lang="hu-HU" dirty="0"/>
              <a:t>f</a:t>
            </a:r>
            <a:r>
              <a:rPr lang="hu-HU" baseline="-25000" dirty="0"/>
              <a:t>c</a:t>
            </a:r>
          </a:p>
        </p:txBody>
      </p:sp>
      <p:sp>
        <p:nvSpPr>
          <p:cNvPr id="17" name="TextBox 16"/>
          <p:cNvSpPr txBox="1"/>
          <p:nvPr/>
        </p:nvSpPr>
        <p:spPr>
          <a:xfrm>
            <a:off x="560923" y="3147999"/>
            <a:ext cx="5281083" cy="2308324"/>
          </a:xfrm>
          <a:prstGeom prst="rect">
            <a:avLst/>
          </a:prstGeom>
          <a:noFill/>
        </p:spPr>
        <p:txBody>
          <a:bodyPr wrap="square" rtlCol="0">
            <a:spAutoFit/>
          </a:bodyPr>
          <a:lstStyle/>
          <a:p>
            <a:pPr>
              <a:buFont typeface="Arial"/>
              <a:buChar char="•"/>
            </a:pPr>
            <a:r>
              <a:rPr lang="hu-HU" dirty="0"/>
              <a:t>f</a:t>
            </a:r>
            <a:r>
              <a:rPr lang="hu-HU" baseline="-25000" dirty="0"/>
              <a:t>c</a:t>
            </a:r>
            <a:r>
              <a:rPr lang="hu-HU" dirty="0"/>
              <a:t> depends on γ; it reaches its max for γ&lt;3</a:t>
            </a:r>
          </a:p>
          <a:p>
            <a:pPr>
              <a:buFont typeface="Arial"/>
              <a:buChar char="•"/>
            </a:pPr>
            <a:r>
              <a:rPr lang="hu-HU" dirty="0"/>
              <a:t>f</a:t>
            </a:r>
            <a:r>
              <a:rPr lang="hu-HU" baseline="-25000" dirty="0"/>
              <a:t>c</a:t>
            </a:r>
            <a:r>
              <a:rPr lang="hu-HU" dirty="0"/>
              <a:t> depends on K</a:t>
            </a:r>
            <a:r>
              <a:rPr lang="hu-HU" baseline="-25000" dirty="0"/>
              <a:t>min</a:t>
            </a:r>
            <a:r>
              <a:rPr lang="hu-HU" dirty="0"/>
              <a:t> (m in the figure)</a:t>
            </a:r>
          </a:p>
          <a:p>
            <a:pPr>
              <a:buFont typeface="Arial"/>
              <a:buChar char="•"/>
            </a:pPr>
            <a:r>
              <a:rPr lang="hu-HU" dirty="0"/>
              <a:t>Most important: f</a:t>
            </a:r>
            <a:r>
              <a:rPr lang="hu-HU" baseline="-25000" dirty="0"/>
              <a:t>c </a:t>
            </a:r>
            <a:r>
              <a:rPr lang="hu-HU" dirty="0"/>
              <a:t>is tiny. Its maximum reaches</a:t>
            </a:r>
          </a:p>
          <a:p>
            <a:r>
              <a:rPr lang="hu-HU" dirty="0"/>
              <a:t>only 6%, i.e. the removal of 6% of nodes can destroy the network in an attack mode.</a:t>
            </a:r>
          </a:p>
          <a:p>
            <a:pPr>
              <a:buFont typeface="Arial"/>
              <a:buChar char="•"/>
            </a:pPr>
            <a:r>
              <a:rPr lang="hu-HU" dirty="0"/>
              <a:t>Internet: γ=2.1, so 4.7% is the threshold.</a:t>
            </a:r>
          </a:p>
          <a:p>
            <a:endParaRPr lang="hu-HU" dirty="0"/>
          </a:p>
          <a:p>
            <a:r>
              <a:rPr lang="hu-HU" dirty="0"/>
              <a:t> </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3500"/>
            <a:ext cx="7772400" cy="952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Application: ER random graphs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9702" name="Text Box 3"/>
          <p:cNvSpPr txBox="1">
            <a:spLocks noChangeArrowheads="1"/>
          </p:cNvSpPr>
          <p:nvPr/>
        </p:nvSpPr>
        <p:spPr bwMode="auto">
          <a:xfrm>
            <a:off x="609600" y="821353"/>
            <a:ext cx="8366760" cy="4524315"/>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dirty="0"/>
              <a:t>Consider a random graph with connection probability </a:t>
            </a:r>
            <a:r>
              <a:rPr lang="en-US" sz="2000" i="1" dirty="0" err="1"/>
              <a:t>p</a:t>
            </a:r>
            <a:r>
              <a:rPr lang="en-US" sz="2000" i="1" dirty="0"/>
              <a:t> </a:t>
            </a:r>
            <a:r>
              <a:rPr lang="en-US" sz="2000" dirty="0"/>
              <a:t>such that at least a giant connected component is present in the graph.</a:t>
            </a:r>
          </a:p>
          <a:p>
            <a:pPr eaLnBrk="0" hangingPunct="0">
              <a:lnSpc>
                <a:spcPct val="120000"/>
              </a:lnSpc>
            </a:pPr>
            <a:r>
              <a:rPr lang="en-US" sz="2000" dirty="0"/>
              <a:t>                                                                   </a:t>
            </a:r>
            <a:r>
              <a:rPr lang="en-US" sz="2000" dirty="0">
                <a:solidFill>
                  <a:srgbClr val="0000FF"/>
                </a:solidFill>
              </a:rPr>
              <a:t>S surviving giant component</a:t>
            </a:r>
          </a:p>
          <a:p>
            <a:pPr eaLnBrk="0" hangingPunct="0">
              <a:lnSpc>
                <a:spcPct val="120000"/>
              </a:lnSpc>
            </a:pPr>
            <a:r>
              <a:rPr lang="en-US" sz="2000" dirty="0"/>
              <a:t>Find the critical fraction of removed </a:t>
            </a:r>
          </a:p>
          <a:p>
            <a:pPr eaLnBrk="0" hangingPunct="0">
              <a:lnSpc>
                <a:spcPct val="120000"/>
              </a:lnSpc>
            </a:pPr>
            <a:r>
              <a:rPr lang="en-US" sz="2000" dirty="0"/>
              <a:t>nodes such that the giant connected</a:t>
            </a:r>
          </a:p>
          <a:p>
            <a:pPr eaLnBrk="0" hangingPunct="0">
              <a:lnSpc>
                <a:spcPct val="120000"/>
              </a:lnSpc>
            </a:pPr>
            <a:r>
              <a:rPr lang="en-US" sz="2000" dirty="0"/>
              <a:t>component is destroyed.</a:t>
            </a:r>
          </a:p>
          <a:p>
            <a:pPr eaLnBrk="0" hangingPunct="0">
              <a:lnSpc>
                <a:spcPct val="120000"/>
              </a:lnSpc>
            </a:pPr>
            <a:endParaRPr lang="en-US" sz="2000" dirty="0"/>
          </a:p>
          <a:p>
            <a:pPr eaLnBrk="0" hangingPunct="0">
              <a:lnSpc>
                <a:spcPct val="120000"/>
              </a:lnSpc>
            </a:pPr>
            <a:endParaRPr lang="en-US" sz="2000" dirty="0">
              <a:solidFill>
                <a:srgbClr val="6666FF"/>
              </a:solidFill>
            </a:endParaRPr>
          </a:p>
          <a:p>
            <a:pPr eaLnBrk="0" hangingPunct="0">
              <a:lnSpc>
                <a:spcPct val="120000"/>
              </a:lnSpc>
            </a:pPr>
            <a:r>
              <a:rPr lang="en-US" sz="2000" dirty="0">
                <a:solidFill>
                  <a:srgbClr val="6666FF"/>
                </a:solidFill>
              </a:rPr>
              <a:t>                                                                       </a:t>
            </a:r>
          </a:p>
          <a:p>
            <a:pPr eaLnBrk="0" hangingPunct="0">
              <a:lnSpc>
                <a:spcPct val="120000"/>
              </a:lnSpc>
            </a:pPr>
            <a:r>
              <a:rPr lang="en-US" sz="2000" dirty="0">
                <a:solidFill>
                  <a:schemeClr val="accent2"/>
                </a:solidFill>
              </a:rPr>
              <a:t>The higher the original average degree,        </a:t>
            </a:r>
            <a:r>
              <a:rPr lang="en-US" dirty="0">
                <a:solidFill>
                  <a:srgbClr val="0000FF"/>
                </a:solidFill>
              </a:rPr>
              <a:t>Empty squares show </a:t>
            </a:r>
            <a:r>
              <a:rPr lang="en-US" i="1" dirty="0">
                <a:solidFill>
                  <a:srgbClr val="0000FF"/>
                </a:solidFill>
              </a:rPr>
              <a:t>S</a:t>
            </a:r>
            <a:r>
              <a:rPr lang="en-US" dirty="0">
                <a:solidFill>
                  <a:srgbClr val="0000FF"/>
                </a:solidFill>
              </a:rPr>
              <a:t>  </a:t>
            </a:r>
            <a:endParaRPr lang="en-US" sz="2000" dirty="0">
              <a:solidFill>
                <a:srgbClr val="0000FF"/>
              </a:solidFill>
            </a:endParaRPr>
          </a:p>
          <a:p>
            <a:pPr eaLnBrk="0" hangingPunct="0">
              <a:lnSpc>
                <a:spcPct val="120000"/>
              </a:lnSpc>
            </a:pPr>
            <a:r>
              <a:rPr lang="en-US" sz="2000" dirty="0">
                <a:solidFill>
                  <a:schemeClr val="accent2"/>
                </a:solidFill>
              </a:rPr>
              <a:t>the larger damage the network can survive.  </a:t>
            </a:r>
            <a:r>
              <a:rPr lang="en-US" dirty="0">
                <a:solidFill>
                  <a:srgbClr val="0000FF"/>
                </a:solidFill>
              </a:rPr>
              <a:t>Filled squares </a:t>
            </a:r>
            <a:r>
              <a:rPr lang="en-US" i="1" dirty="0">
                <a:solidFill>
                  <a:srgbClr val="0000FF"/>
                </a:solidFill>
              </a:rPr>
              <a:t>l – </a:t>
            </a:r>
            <a:r>
              <a:rPr lang="en-US" dirty="0">
                <a:solidFill>
                  <a:srgbClr val="0000FF"/>
                </a:solidFill>
              </a:rPr>
              <a:t>avg. distance </a:t>
            </a:r>
          </a:p>
          <a:p>
            <a:pPr eaLnBrk="0" hangingPunct="0">
              <a:lnSpc>
                <a:spcPct val="120000"/>
              </a:lnSpc>
            </a:pPr>
            <a:r>
              <a:rPr lang="en-US" sz="2000" dirty="0"/>
              <a:t>Q: How do you explain the peak in the average distance?</a:t>
            </a:r>
            <a:endParaRPr lang="en-US" sz="2400" i="1" dirty="0"/>
          </a:p>
        </p:txBody>
      </p:sp>
      <p:graphicFrame>
        <p:nvGraphicFramePr>
          <p:cNvPr id="29698" name="Object 4"/>
          <p:cNvGraphicFramePr>
            <a:graphicFrameLocks noChangeAspect="1"/>
          </p:cNvGraphicFramePr>
          <p:nvPr>
            <p:extLst>
              <p:ext uri="{D42A27DB-BD31-4B8C-83A1-F6EECF244321}">
                <p14:modId xmlns:p14="http://schemas.microsoft.com/office/powerpoint/2010/main" val="313403529"/>
              </p:ext>
            </p:extLst>
          </p:nvPr>
        </p:nvGraphicFramePr>
        <p:xfrm>
          <a:off x="685800" y="3085362"/>
          <a:ext cx="3762375" cy="976313"/>
        </p:xfrm>
        <a:graphic>
          <a:graphicData uri="http://schemas.openxmlformats.org/presentationml/2006/ole">
            <mc:AlternateContent xmlns:mc="http://schemas.openxmlformats.org/markup-compatibility/2006">
              <mc:Choice xmlns:v="urn:schemas-microsoft-com:vml" Requires="v">
                <p:oleObj name="Equation" r:id="rId3" imgW="2234880" imgH="698400" progId="Equation.3">
                  <p:embed/>
                </p:oleObj>
              </mc:Choice>
              <mc:Fallback>
                <p:oleObj name="Equation" r:id="rId3" imgW="2234880" imgH="69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85362"/>
                        <a:ext cx="3762375"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3" name="Picture 6" descr="rand_fail"/>
          <p:cNvPicPr>
            <a:picLocks noChangeAspect="1" noChangeArrowheads="1"/>
          </p:cNvPicPr>
          <p:nvPr/>
        </p:nvPicPr>
        <p:blipFill>
          <a:blip r:embed="rId5"/>
          <a:srcRect/>
          <a:stretch>
            <a:fillRect/>
          </a:stretch>
        </p:blipFill>
        <p:spPr bwMode="auto">
          <a:xfrm>
            <a:off x="5105407" y="1915583"/>
            <a:ext cx="3573463" cy="2095500"/>
          </a:xfrm>
          <a:prstGeom prst="rect">
            <a:avLst/>
          </a:prstGeom>
          <a:noFill/>
          <a:ln w="9525">
            <a:noFill/>
            <a:miter lim="800000"/>
            <a:headEnd/>
            <a:tailEnd/>
          </a:ln>
        </p:spPr>
      </p:pic>
      <p:graphicFrame>
        <p:nvGraphicFramePr>
          <p:cNvPr id="29699" name="Object 7"/>
          <p:cNvGraphicFramePr>
            <a:graphicFrameLocks noChangeAspect="1"/>
          </p:cNvGraphicFramePr>
          <p:nvPr/>
        </p:nvGraphicFramePr>
        <p:xfrm>
          <a:off x="6553200" y="2256896"/>
          <a:ext cx="268288" cy="283104"/>
        </p:xfrm>
        <a:graphic>
          <a:graphicData uri="http://schemas.openxmlformats.org/presentationml/2006/ole">
            <mc:AlternateContent xmlns:mc="http://schemas.openxmlformats.org/markup-compatibility/2006">
              <mc:Choice xmlns:v="urn:schemas-microsoft-com:vml" Requires="v">
                <p:oleObj name="Equation" r:id="rId6" imgW="139680" imgH="177480" progId="Equation.3">
                  <p:embed/>
                </p:oleObj>
              </mc:Choice>
              <mc:Fallback>
                <p:oleObj name="Equation" r:id="rId6" imgW="13968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256896"/>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8"/>
          <p:cNvGraphicFramePr>
            <a:graphicFrameLocks noChangeAspect="1"/>
          </p:cNvGraphicFramePr>
          <p:nvPr/>
        </p:nvGraphicFramePr>
        <p:xfrm>
          <a:off x="6629407" y="3209396"/>
          <a:ext cx="168275" cy="283104"/>
        </p:xfrm>
        <a:graphic>
          <a:graphicData uri="http://schemas.openxmlformats.org/presentationml/2006/ole">
            <mc:AlternateContent xmlns:mc="http://schemas.openxmlformats.org/markup-compatibility/2006">
              <mc:Choice xmlns:v="urn:schemas-microsoft-com:vml" Requires="v">
                <p:oleObj name="Equation" r:id="rId8" imgW="88560" imgH="177480" progId="Equation.3">
                  <p:embed/>
                </p:oleObj>
              </mc:Choice>
              <mc:Fallback>
                <p:oleObj name="Equation" r:id="rId8" imgW="8856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7" y="3209396"/>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Line 9"/>
          <p:cNvSpPr>
            <a:spLocks noChangeShapeType="1"/>
          </p:cNvSpPr>
          <p:nvPr/>
        </p:nvSpPr>
        <p:spPr bwMode="auto">
          <a:xfrm>
            <a:off x="5715000" y="1968500"/>
            <a:ext cx="2819400" cy="1714500"/>
          </a:xfrm>
          <a:prstGeom prst="line">
            <a:avLst/>
          </a:prstGeom>
          <a:noFill/>
          <a:ln w="19050">
            <a:solidFill>
              <a:schemeClr val="tx1"/>
            </a:solidFill>
            <a:prstDash val="dash"/>
            <a:round/>
            <a:headEnd/>
            <a:tailEnd/>
          </a:ln>
        </p:spPr>
        <p:txBody>
          <a:bodyPr>
            <a:prstTxWarp prst="textNoShape">
              <a:avLst/>
            </a:prstTxWarp>
          </a:bodyPr>
          <a:lstStyle/>
          <a:p>
            <a:endParaRPr lang="hu-HU"/>
          </a:p>
        </p:txBody>
      </p:sp>
      <p:sp>
        <p:nvSpPr>
          <p:cNvPr id="29705" name="Text Box 10"/>
          <p:cNvSpPr txBox="1">
            <a:spLocks noChangeArrowheads="1"/>
          </p:cNvSpPr>
          <p:nvPr/>
        </p:nvSpPr>
        <p:spPr bwMode="auto">
          <a:xfrm>
            <a:off x="7467601" y="2540000"/>
            <a:ext cx="1016825" cy="584776"/>
          </a:xfrm>
          <a:prstGeom prst="rect">
            <a:avLst/>
          </a:prstGeom>
          <a:noFill/>
          <a:ln w="9525">
            <a:noFill/>
            <a:miter lim="800000"/>
            <a:headEnd/>
            <a:tailEnd/>
          </a:ln>
        </p:spPr>
        <p:txBody>
          <a:bodyPr wrap="none">
            <a:prstTxWarp prst="textNoShape">
              <a:avLst/>
            </a:prstTxWarp>
            <a:spAutoFit/>
          </a:bodyPr>
          <a:lstStyle/>
          <a:p>
            <a:r>
              <a:rPr lang="en-US" sz="1600"/>
              <a:t>Minimum</a:t>
            </a:r>
          </a:p>
          <a:p>
            <a:r>
              <a:rPr lang="en-US" sz="1600"/>
              <a:t>damage</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9" name="Freeform 13"/>
          <p:cNvSpPr>
            <a:spLocks/>
          </p:cNvSpPr>
          <p:nvPr/>
        </p:nvSpPr>
        <p:spPr bwMode="auto">
          <a:xfrm>
            <a:off x="2895600" y="3344333"/>
            <a:ext cx="762000" cy="1714500"/>
          </a:xfrm>
          <a:custGeom>
            <a:avLst/>
            <a:gdLst>
              <a:gd name="T0" fmla="*/ 0 w 480"/>
              <a:gd name="T1" fmla="*/ 0 h 1296"/>
              <a:gd name="T2" fmla="*/ 2147483647 w 480"/>
              <a:gd name="T3" fmla="*/ 2147483647 h 1296"/>
              <a:gd name="T4" fmla="*/ 2147483647 w 480"/>
              <a:gd name="T5" fmla="*/ 2147483647 h 1296"/>
              <a:gd name="T6" fmla="*/ 0 60000 65536"/>
              <a:gd name="T7" fmla="*/ 0 60000 65536"/>
              <a:gd name="T8" fmla="*/ 0 60000 65536"/>
              <a:gd name="T9" fmla="*/ 0 w 480"/>
              <a:gd name="T10" fmla="*/ 0 h 1296"/>
              <a:gd name="T11" fmla="*/ 480 w 480"/>
              <a:gd name="T12" fmla="*/ 1296 h 1296"/>
            </a:gdLst>
            <a:ahLst/>
            <a:cxnLst>
              <a:cxn ang="T6">
                <a:pos x="T0" y="T1"/>
              </a:cxn>
              <a:cxn ang="T7">
                <a:pos x="T2" y="T3"/>
              </a:cxn>
              <a:cxn ang="T8">
                <a:pos x="T4" y="T5"/>
              </a:cxn>
            </a:cxnLst>
            <a:rect l="T9" t="T10" r="T11" b="T12"/>
            <a:pathLst>
              <a:path w="480" h="1296">
                <a:moveTo>
                  <a:pt x="0" y="0"/>
                </a:moveTo>
                <a:cubicBezTo>
                  <a:pt x="56" y="420"/>
                  <a:pt x="112" y="840"/>
                  <a:pt x="192" y="1056"/>
                </a:cubicBezTo>
                <a:cubicBezTo>
                  <a:pt x="272" y="1272"/>
                  <a:pt x="376" y="1284"/>
                  <a:pt x="480" y="1296"/>
                </a:cubicBezTo>
              </a:path>
            </a:pathLst>
          </a:cu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grpSp>
        <p:nvGrpSpPr>
          <p:cNvPr id="2" name="Group 27"/>
          <p:cNvGrpSpPr>
            <a:grpSpLocks/>
          </p:cNvGrpSpPr>
          <p:nvPr/>
        </p:nvGrpSpPr>
        <p:grpSpPr bwMode="auto">
          <a:xfrm>
            <a:off x="2454276" y="3098274"/>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0" name="Text Box 14"/>
          <p:cNvSpPr txBox="1">
            <a:spLocks noChangeArrowheads="1"/>
          </p:cNvSpPr>
          <p:nvPr/>
        </p:nvSpPr>
        <p:spPr bwMode="auto">
          <a:xfrm>
            <a:off x="3434772" y="4985781"/>
            <a:ext cx="386933"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FF3300"/>
                </a:solidFill>
                <a:ea typeface="Gulim" charset="0"/>
                <a:cs typeface="Gulim" charset="0"/>
              </a:rPr>
              <a:t>f</a:t>
            </a:r>
            <a:r>
              <a:rPr lang="en-US" sz="2000" b="1" i="1" baseline="-25000">
                <a:solidFill>
                  <a:srgbClr val="FF3300"/>
                </a:solidFill>
                <a:ea typeface="Gulim" charset="0"/>
                <a:cs typeface="Gulim" charset="0"/>
              </a:rPr>
              <a:t>c</a:t>
            </a:r>
            <a:endParaRPr lang="en-US" sz="2000">
              <a:solidFill>
                <a:srgbClr val="000000"/>
              </a:solidFill>
              <a:latin typeface="Times New Roman" charset="0"/>
              <a:ea typeface="Gulim" charset="0"/>
              <a:cs typeface="Gulim" charset="0"/>
            </a:endParaRPr>
          </a:p>
        </p:txBody>
      </p:sp>
      <p:sp>
        <p:nvSpPr>
          <p:cNvPr id="270351" name="Text Box 15"/>
          <p:cNvSpPr txBox="1">
            <a:spLocks noChangeArrowheads="1"/>
          </p:cNvSpPr>
          <p:nvPr/>
        </p:nvSpPr>
        <p:spPr bwMode="auto">
          <a:xfrm>
            <a:off x="623083" y="3467071"/>
            <a:ext cx="1111277" cy="400110"/>
          </a:xfrm>
          <a:prstGeom prst="rect">
            <a:avLst/>
          </a:prstGeom>
          <a:noFill/>
          <a:ln w="12700">
            <a:solidFill>
              <a:srgbClr val="FF3300"/>
            </a:solid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ea typeface="Gulim" charset="0"/>
                <a:cs typeface="Gulim" charset="0"/>
              </a:rPr>
              <a:t>Attacks</a:t>
            </a:r>
            <a:endParaRPr lang="en-US" sz="2000" b="1" dirty="0">
              <a:solidFill>
                <a:srgbClr val="000000"/>
              </a:solidFill>
              <a:ea typeface="Gulim" charset="0"/>
              <a:cs typeface="Gulim" charset="0"/>
            </a:endParaRPr>
          </a:p>
        </p:txBody>
      </p:sp>
      <p:sp>
        <p:nvSpPr>
          <p:cNvPr id="270354" name="Freeform 18"/>
          <p:cNvSpPr>
            <a:spLocks/>
          </p:cNvSpPr>
          <p:nvPr/>
        </p:nvSpPr>
        <p:spPr bwMode="auto">
          <a:xfrm>
            <a:off x="2895600" y="3344334"/>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0" name="Text Box 19"/>
          <p:cNvSpPr txBox="1">
            <a:spLocks noChangeArrowheads="1"/>
          </p:cNvSpPr>
          <p:nvPr/>
        </p:nvSpPr>
        <p:spPr bwMode="auto">
          <a:xfrm>
            <a:off x="6329683" y="3934012"/>
            <a:ext cx="2717173" cy="815608"/>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a:solidFill>
                  <a:srgbClr val="008000"/>
                </a:solidFill>
                <a:ea typeface="Gulim" charset="0"/>
                <a:cs typeface="Gulim" charset="0"/>
                <a:sym typeface="Symbol" charset="2"/>
              </a:rPr>
              <a:t>  3 :</a:t>
            </a:r>
            <a:r>
              <a:rPr lang="en-US" sz="2000" i="1">
                <a:solidFill>
                  <a:srgbClr val="008000"/>
                </a:solidFill>
                <a:ea typeface="Gulim" charset="0"/>
                <a:cs typeface="Gulim" charset="0"/>
                <a:sym typeface="Symbol" charset="2"/>
              </a:rPr>
              <a:t> f</a:t>
            </a:r>
            <a:r>
              <a:rPr lang="en-US" sz="2000" i="1" baseline="-25000">
                <a:solidFill>
                  <a:srgbClr val="008000"/>
                </a:solidFill>
                <a:ea typeface="Gulim" charset="0"/>
                <a:cs typeface="Gulim" charset="0"/>
                <a:sym typeface="Symbol" charset="2"/>
              </a:rPr>
              <a:t>c</a:t>
            </a:r>
            <a:r>
              <a:rPr lang="en-US" sz="2000">
                <a:solidFill>
                  <a:srgbClr val="008000"/>
                </a:solidFill>
                <a:ea typeface="Gulim" charset="0"/>
                <a:cs typeface="Gulim" charset="0"/>
                <a:sym typeface="Symbol" charset="2"/>
              </a:rPr>
              <a:t>=1</a:t>
            </a:r>
            <a:endParaRPr lang="en-US" sz="2000">
              <a:solidFill>
                <a:srgbClr val="000000"/>
              </a:solidFill>
              <a:ea typeface="Gulim" charset="0"/>
              <a:cs typeface="Gulim" charset="0"/>
            </a:endParaRPr>
          </a:p>
          <a:p>
            <a:pPr algn="ctr" eaLnBrk="0" hangingPunct="0">
              <a:spcBef>
                <a:spcPct val="50000"/>
              </a:spcBef>
            </a:pPr>
            <a:r>
              <a:rPr lang="en-US">
                <a:solidFill>
                  <a:srgbClr val="000000"/>
                </a:solidFill>
                <a:latin typeface="Times New Roman" charset="0"/>
                <a:ea typeface="Gulim" charset="0"/>
                <a:cs typeface="Gulim" charset="0"/>
              </a:rPr>
              <a:t>(R. Cohen et al PRL, 2000)</a:t>
            </a:r>
            <a:endParaRPr lang="en-US" sz="2000" b="1">
              <a:solidFill>
                <a:srgbClr val="000000"/>
              </a:solidFill>
              <a:latin typeface="Times New Roman" charset="0"/>
              <a:ea typeface="Gulim" charset="0"/>
              <a:cs typeface="Gulim" charset="0"/>
            </a:endParaRPr>
          </a:p>
        </p:txBody>
      </p:sp>
      <p:sp>
        <p:nvSpPr>
          <p:cNvPr id="270356" name="Text Box 20"/>
          <p:cNvSpPr txBox="1">
            <a:spLocks noChangeArrowheads="1"/>
          </p:cNvSpPr>
          <p:nvPr/>
        </p:nvSpPr>
        <p:spPr bwMode="auto">
          <a:xfrm>
            <a:off x="7115251" y="3467071"/>
            <a:ext cx="1168259" cy="400110"/>
          </a:xfrm>
          <a:prstGeom prst="rect">
            <a:avLst/>
          </a:prstGeom>
          <a:noFill/>
          <a:ln w="12700">
            <a:solidFill>
              <a:srgbClr val="008000"/>
            </a:solid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ea typeface="Gulim" charset="0"/>
                <a:cs typeface="Gulim" charset="0"/>
              </a:rPr>
              <a:t>Failures</a:t>
            </a:r>
            <a:endParaRPr lang="en-US" sz="2000" b="1">
              <a:solidFill>
                <a:srgbClr val="000000"/>
              </a:solidFill>
              <a:ea typeface="Gulim" charset="0"/>
              <a:cs typeface="Gulim" charset="0"/>
            </a:endParaRPr>
          </a:p>
        </p:txBody>
      </p:sp>
      <p:sp>
        <p:nvSpPr>
          <p:cNvPr id="576523" name="Text Box 23"/>
          <p:cNvSpPr txBox="1">
            <a:spLocks noChangeArrowheads="1"/>
          </p:cNvSpPr>
          <p:nvPr/>
        </p:nvSpPr>
        <p:spPr bwMode="auto">
          <a:xfrm>
            <a:off x="-406384" y="5422335"/>
            <a:ext cx="5715000" cy="338554"/>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dirty="0">
                <a:solidFill>
                  <a:srgbClr val="000000"/>
                </a:solidFill>
                <a:ea typeface="Gulim" charset="0"/>
                <a:cs typeface="Gulim" charset="0"/>
              </a:rPr>
              <a:t>Albert, </a:t>
            </a:r>
            <a:r>
              <a:rPr lang="en-US" sz="1600" dirty="0" err="1">
                <a:solidFill>
                  <a:srgbClr val="000000"/>
                </a:solidFill>
                <a:ea typeface="Gulim" charset="0"/>
                <a:cs typeface="Gulim" charset="0"/>
              </a:rPr>
              <a:t>Jeong</a:t>
            </a:r>
            <a:r>
              <a:rPr lang="en-US" sz="1600" dirty="0">
                <a:solidFill>
                  <a:srgbClr val="000000"/>
                </a:solidFill>
                <a:ea typeface="Gulim" charset="0"/>
                <a:cs typeface="Gulim" charset="0"/>
              </a:rPr>
              <a:t>, </a:t>
            </a:r>
            <a:r>
              <a:rPr lang="en-US" sz="1600" dirty="0" err="1">
                <a:solidFill>
                  <a:srgbClr val="000000"/>
                </a:solidFill>
                <a:ea typeface="Gulim" charset="0"/>
                <a:cs typeface="Gulim" charset="0"/>
              </a:rPr>
              <a:t>Barabási</a:t>
            </a:r>
            <a:r>
              <a:rPr lang="en-US" sz="1600" dirty="0">
                <a:solidFill>
                  <a:srgbClr val="000000"/>
                </a:solidFill>
                <a:ea typeface="Gulim" charset="0"/>
                <a:cs typeface="Gulim" charset="0"/>
              </a:rPr>
              <a:t>, </a:t>
            </a:r>
            <a:r>
              <a:rPr lang="en-US" sz="1600" i="1" dirty="0">
                <a:solidFill>
                  <a:srgbClr val="000000"/>
                </a:solidFill>
                <a:ea typeface="Gulim" charset="0"/>
                <a:cs typeface="Gulim" charset="0"/>
              </a:rPr>
              <a:t>Nature </a:t>
            </a:r>
            <a:r>
              <a:rPr lang="en-US" sz="1600" b="1" dirty="0">
                <a:solidFill>
                  <a:srgbClr val="000000"/>
                </a:solidFill>
                <a:ea typeface="Gulim" charset="0"/>
                <a:cs typeface="Gulim" charset="0"/>
              </a:rPr>
              <a:t>406</a:t>
            </a:r>
            <a:r>
              <a:rPr lang="en-US" sz="1600" dirty="0">
                <a:solidFill>
                  <a:srgbClr val="000000"/>
                </a:solidFill>
                <a:ea typeface="Gulim" charset="0"/>
                <a:cs typeface="Gulim" charset="0"/>
              </a:rPr>
              <a:t> 378 (2000)</a:t>
            </a:r>
            <a:endParaRPr lang="en-US" sz="1600" b="1" dirty="0">
              <a:solidFill>
                <a:srgbClr val="000000"/>
              </a:solidFill>
              <a:latin typeface="Times New Roman" charset="0"/>
              <a:ea typeface="Gulim" charset="0"/>
              <a:cs typeface="Gulim" charset="0"/>
            </a:endParaRPr>
          </a:p>
        </p:txBody>
      </p:sp>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7"/>
          <a:srcRect r="12251"/>
          <a:stretch/>
        </p:blipFill>
        <p:spPr bwMode="auto">
          <a:xfrm>
            <a:off x="5164145" y="410108"/>
            <a:ext cx="3979855" cy="2835011"/>
          </a:xfrm>
          <a:prstGeom prst="rect">
            <a:avLst/>
          </a:prstGeom>
          <a:noFill/>
          <a:ln w="9525">
            <a:noFill/>
            <a:miter lim="800000"/>
            <a:headEnd/>
            <a:tailEnd/>
          </a:ln>
        </p:spPr>
      </p:pic>
      <p:pic>
        <p:nvPicPr>
          <p:cNvPr id="576525" name="Picture 13" descr="/Users/alb/Desktop/TALKS/Dashun08_Attack.mov">
            <a:hlinkClick r:id="" action="ppaction://media"/>
          </p:cNvPr>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195263" y="423333"/>
            <a:ext cx="4487862" cy="2804583"/>
          </a:xfrm>
          <a:prstGeom prst="rect">
            <a:avLst/>
          </a:prstGeom>
          <a:noFill/>
          <a:ln w="9525">
            <a:noFill/>
            <a:miter lim="800000"/>
            <a:headEnd/>
            <a:tailEnd/>
          </a:ln>
        </p:spPr>
      </p:pic>
      <p:sp>
        <p:nvSpPr>
          <p:cNvPr id="576514" name="Text Box 2"/>
          <p:cNvSpPr txBox="1">
            <a:spLocks noChangeArrowheads="1"/>
          </p:cNvSpPr>
          <p:nvPr/>
        </p:nvSpPr>
        <p:spPr bwMode="auto">
          <a:xfrm>
            <a:off x="111125" y="-1"/>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3300"/>
                </a:solidFill>
                <a:latin typeface="Helvetica" panose="020B0604020202020204" pitchFamily="34" charset="0"/>
                <a:ea typeface="Gulim" charset="0"/>
                <a:cs typeface="Helvetica" panose="020B0604020202020204" pitchFamily="34" charset="0"/>
              </a:rPr>
              <a:t>Summary: Achilles’ Heel of scale-free networks</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65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0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03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7652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76524"/>
                                        </p:tgtEl>
                                      </p:cBhvr>
                                    </p:cmd>
                                  </p:childTnLst>
                                </p:cTn>
                              </p:par>
                            </p:childTnLst>
                          </p:cTn>
                        </p:par>
                      </p:childTnLst>
                    </p:cTn>
                  </p:par>
                </p:childTnLst>
              </p:cTn>
              <p:nextCondLst>
                <p:cond evt="onClick" delay="0">
                  <p:tgtEl>
                    <p:spTgt spid="576524"/>
                  </p:tgtEl>
                </p:cond>
              </p:nextCondLst>
            </p:seq>
            <p:video>
              <p:cMediaNode>
                <p:cTn id="30" fill="hold" display="0">
                  <p:stCondLst>
                    <p:cond delay="indefinite"/>
                  </p:stCondLst>
                  <p:endCondLst>
                    <p:cond evt="onNext" delay="0">
                      <p:tgtEl>
                        <p:sldTgt/>
                      </p:tgtEl>
                    </p:cond>
                    <p:cond evt="onPrev" delay="0">
                      <p:tgtEl>
                        <p:sldTgt/>
                      </p:tgtEl>
                    </p:cond>
                  </p:endCondLst>
                </p:cTn>
                <p:tgtEl>
                  <p:spTgt spid="576524"/>
                </p:tgtEl>
              </p:cMediaNode>
            </p:video>
            <p:seq concurrent="1" nextAc="seek">
              <p:cTn id="31" restart="whenNotActive" fill="hold" evtFilter="cancelBubble" nodeType="interactiveSeq">
                <p:stCondLst>
                  <p:cond evt="onClick" delay="0">
                    <p:tgtEl>
                      <p:spTgt spid="57652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576525"/>
                                        </p:tgtEl>
                                      </p:cBhvr>
                                    </p:cmd>
                                  </p:childTnLst>
                                </p:cTn>
                              </p:par>
                            </p:childTnLst>
                          </p:cTn>
                        </p:par>
                      </p:childTnLst>
                    </p:cTn>
                  </p:par>
                </p:childTnLst>
              </p:cTn>
              <p:nextCondLst>
                <p:cond evt="onClick" delay="0">
                  <p:tgtEl>
                    <p:spTgt spid="576525"/>
                  </p:tgtEl>
                </p:cond>
              </p:nextCondLst>
            </p:seq>
            <p:video>
              <p:cMediaNode>
                <p:cTn id="36" fill="hold" display="0">
                  <p:stCondLst>
                    <p:cond delay="indefinite"/>
                  </p:stCondLst>
                  <p:endCondLst>
                    <p:cond evt="onNext" delay="0">
                      <p:tgtEl>
                        <p:sldTgt/>
                      </p:tgtEl>
                    </p:cond>
                    <p:cond evt="onPrev" delay="0">
                      <p:tgtEl>
                        <p:sldTgt/>
                      </p:tgtEl>
                    </p:cond>
                  </p:endCondLst>
                </p:cTn>
                <p:tgtEl>
                  <p:spTgt spid="576525"/>
                </p:tgtEl>
              </p:cMediaNode>
            </p:video>
          </p:childTnLst>
        </p:cTn>
      </p:par>
    </p:tnLst>
    <p:bldLst>
      <p:bldP spid="270349" grpId="0" animBg="1"/>
      <p:bldP spid="270350" grpId="0"/>
      <p:bldP spid="270351" grpId="0" animBg="1"/>
      <p:bldP spid="270354" grpId="0" animBg="1"/>
      <p:bldP spid="2703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Summary: Achilles’ Heel of complex networks</a:t>
            </a:r>
          </a:p>
        </p:txBody>
      </p:sp>
      <p:sp>
        <p:nvSpPr>
          <p:cNvPr id="578563" name="Text Box 3"/>
          <p:cNvSpPr txBox="1">
            <a:spLocks noChangeArrowheads="1"/>
          </p:cNvSpPr>
          <p:nvPr/>
        </p:nvSpPr>
        <p:spPr bwMode="auto">
          <a:xfrm>
            <a:off x="4427701" y="1641446"/>
            <a:ext cx="108234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latin typeface="Times New Roman" charset="0"/>
                <a:ea typeface="Gulim" charset="0"/>
                <a:cs typeface="Gulim" charset="0"/>
              </a:rPr>
              <a:t>Internet</a:t>
            </a:r>
          </a:p>
        </p:txBody>
      </p:sp>
      <p:sp>
        <p:nvSpPr>
          <p:cNvPr id="578564" name="Line 4"/>
          <p:cNvSpPr>
            <a:spLocks noChangeShapeType="1"/>
          </p:cNvSpPr>
          <p:nvPr/>
        </p:nvSpPr>
        <p:spPr bwMode="auto">
          <a:xfrm>
            <a:off x="3754438" y="889000"/>
            <a:ext cx="609600" cy="0"/>
          </a:xfrm>
          <a:prstGeom prst="line">
            <a:avLst/>
          </a:pr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5" name="Line 5"/>
          <p:cNvSpPr>
            <a:spLocks noChangeShapeType="1"/>
          </p:cNvSpPr>
          <p:nvPr/>
        </p:nvSpPr>
        <p:spPr bwMode="auto">
          <a:xfrm>
            <a:off x="3754438" y="1206500"/>
            <a:ext cx="609600" cy="0"/>
          </a:xfrm>
          <a:prstGeom prst="line">
            <a:avLst/>
          </a:pr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6" name="Text Box 6"/>
          <p:cNvSpPr txBox="1">
            <a:spLocks noChangeArrowheads="1"/>
          </p:cNvSpPr>
          <p:nvPr/>
        </p:nvSpPr>
        <p:spPr bwMode="auto">
          <a:xfrm>
            <a:off x="4662460" y="688946"/>
            <a:ext cx="90651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latin typeface="Times New Roman" charset="0"/>
                <a:ea typeface="Gulim" charset="0"/>
                <a:cs typeface="Gulim" charset="0"/>
              </a:rPr>
              <a:t>failure</a:t>
            </a:r>
            <a:endParaRPr lang="en-US" sz="2000" b="1">
              <a:solidFill>
                <a:srgbClr val="00FF00"/>
              </a:solidFill>
              <a:latin typeface="Times New Roman" charset="0"/>
              <a:ea typeface="Gulim" charset="0"/>
              <a:cs typeface="Gulim" charset="0"/>
            </a:endParaRPr>
          </a:p>
        </p:txBody>
      </p:sp>
      <p:sp>
        <p:nvSpPr>
          <p:cNvPr id="578567" name="Text Box 7"/>
          <p:cNvSpPr txBox="1">
            <a:spLocks noChangeArrowheads="1"/>
          </p:cNvSpPr>
          <p:nvPr/>
        </p:nvSpPr>
        <p:spPr bwMode="auto">
          <a:xfrm>
            <a:off x="4656895" y="1006446"/>
            <a:ext cx="868447"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FF3300"/>
                </a:solidFill>
                <a:latin typeface="Times New Roman" charset="0"/>
                <a:ea typeface="Gulim" charset="0"/>
                <a:cs typeface="Gulim" charset="0"/>
              </a:rPr>
              <a:t>attack</a:t>
            </a:r>
            <a:endParaRPr lang="en-US" sz="2000" b="1">
              <a:solidFill>
                <a:srgbClr val="000000"/>
              </a:solidFill>
              <a:latin typeface="Times New Roman" charset="0"/>
              <a:ea typeface="Gulim" charset="0"/>
              <a:cs typeface="Gulim" charset="0"/>
            </a:endParaRPr>
          </a:p>
        </p:txBody>
      </p:sp>
      <p:pic>
        <p:nvPicPr>
          <p:cNvPr id="578569" name="Picture 9" descr="protein"/>
          <p:cNvPicPr>
            <a:picLocks noChangeAspect="1" noChangeArrowheads="1"/>
          </p:cNvPicPr>
          <p:nvPr/>
        </p:nvPicPr>
        <p:blipFill>
          <a:blip r:embed="rId3"/>
          <a:srcRect/>
          <a:stretch>
            <a:fillRect/>
          </a:stretch>
        </p:blipFill>
        <p:spPr bwMode="auto">
          <a:xfrm>
            <a:off x="2971807" y="2095500"/>
            <a:ext cx="3656013" cy="2409032"/>
          </a:xfrm>
          <a:prstGeom prst="rect">
            <a:avLst/>
          </a:prstGeom>
          <a:noFill/>
          <a:ln w="9525">
            <a:noFill/>
            <a:miter lim="800000"/>
            <a:headEnd/>
            <a:tailEnd/>
          </a:ln>
        </p:spPr>
      </p:pic>
      <p:sp>
        <p:nvSpPr>
          <p:cNvPr id="578570" name="Rectangle 10"/>
          <p:cNvSpPr>
            <a:spLocks noChangeArrowheads="1"/>
          </p:cNvSpPr>
          <p:nvPr/>
        </p:nvSpPr>
        <p:spPr bwMode="auto">
          <a:xfrm>
            <a:off x="1501289" y="4854811"/>
            <a:ext cx="6728800" cy="400110"/>
          </a:xfrm>
          <a:prstGeom prst="rect">
            <a:avLst/>
          </a:prstGeom>
          <a:noFill/>
          <a:ln w="12700">
            <a:noFill/>
            <a:miter lim="800000"/>
            <a:headEnd/>
            <a:tailEnd/>
          </a:ln>
        </p:spPr>
        <p:txBody>
          <a:bodyPr wrap="none" anchor="ctr">
            <a:prstTxWarp prst="textNoShape">
              <a:avLst/>
            </a:prstTxWarp>
            <a:spAutoFit/>
          </a:bodyPr>
          <a:lstStyle/>
          <a:p>
            <a:pPr algn="ctr" eaLnBrk="0" hangingPunct="0"/>
            <a:r>
              <a:rPr lang="en-US" sz="2000">
                <a:solidFill>
                  <a:srgbClr val="000000"/>
                </a:solidFill>
                <a:ea typeface="Gulim" charset="0"/>
                <a:cs typeface="Gulim" charset="0"/>
              </a:rPr>
              <a:t>R. Albert, H. Jeong, A.L. Barabasi, </a:t>
            </a:r>
            <a:r>
              <a:rPr lang="en-US" sz="2000" i="1">
                <a:solidFill>
                  <a:srgbClr val="000000"/>
                </a:solidFill>
                <a:ea typeface="Gulim" charset="0"/>
                <a:cs typeface="Gulim" charset="0"/>
              </a:rPr>
              <a:t>Nature</a:t>
            </a:r>
            <a:r>
              <a:rPr lang="en-US" sz="2000">
                <a:solidFill>
                  <a:srgbClr val="000000"/>
                </a:solidFill>
                <a:ea typeface="Gulim" charset="0"/>
                <a:cs typeface="Gulim" charset="0"/>
              </a:rPr>
              <a:t> </a:t>
            </a:r>
            <a:r>
              <a:rPr lang="en-US" sz="2000" b="1">
                <a:solidFill>
                  <a:srgbClr val="000000"/>
                </a:solidFill>
                <a:ea typeface="Gulim" charset="0"/>
                <a:cs typeface="Gulim" charset="0"/>
              </a:rPr>
              <a:t>406</a:t>
            </a:r>
            <a:r>
              <a:rPr lang="en-US" sz="2000">
                <a:solidFill>
                  <a:srgbClr val="000000"/>
                </a:solidFill>
                <a:ea typeface="Gulim" charset="0"/>
                <a:cs typeface="Gulim" charset="0"/>
              </a:rPr>
              <a:t> 378 (2000)</a:t>
            </a:r>
          </a:p>
        </p:txBody>
      </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Historical Detour: Paul </a:t>
            </a:r>
            <a:r>
              <a:rPr lang="en-US" b="1" cap="all" dirty="0" err="1">
                <a:solidFill>
                  <a:srgbClr val="FF0000"/>
                </a:solidFill>
                <a:latin typeface="Helvetica" panose="020B0604020202020204" pitchFamily="34" charset="0"/>
                <a:ea typeface="Gulim" charset="0"/>
                <a:cs typeface="Helvetica" panose="020B0604020202020204" pitchFamily="34" charset="0"/>
              </a:rPr>
              <a:t>Baran</a:t>
            </a:r>
            <a:r>
              <a:rPr lang="en-US" b="1" cap="all" dirty="0">
                <a:solidFill>
                  <a:srgbClr val="FF0000"/>
                </a:solidFill>
                <a:latin typeface="Helvetica" panose="020B0604020202020204" pitchFamily="34" charset="0"/>
                <a:ea typeface="Gulim" charset="0"/>
                <a:cs typeface="Helvetica" panose="020B0604020202020204" pitchFamily="34" charset="0"/>
              </a:rPr>
              <a:t> and Internet</a:t>
            </a:r>
          </a:p>
        </p:txBody>
      </p:sp>
      <p:pic>
        <p:nvPicPr>
          <p:cNvPr id="11" name="Picture 10" descr="fig11_1.pdf"/>
          <p:cNvPicPr>
            <a:picLocks noChangeAspect="1"/>
          </p:cNvPicPr>
          <p:nvPr/>
        </p:nvPicPr>
        <p:blipFill>
          <a:blip r:embed="rId3"/>
          <a:stretch>
            <a:fillRect/>
          </a:stretch>
        </p:blipFill>
        <p:spPr>
          <a:xfrm>
            <a:off x="2347403" y="-529799"/>
            <a:ext cx="5637068" cy="7295030"/>
          </a:xfrm>
          <a:prstGeom prst="rect">
            <a:avLst/>
          </a:prstGeom>
        </p:spPr>
      </p:pic>
      <p:sp>
        <p:nvSpPr>
          <p:cNvPr id="12" name="TextBox 11"/>
          <p:cNvSpPr txBox="1"/>
          <p:nvPr/>
        </p:nvSpPr>
        <p:spPr>
          <a:xfrm>
            <a:off x="7530939" y="802332"/>
            <a:ext cx="698178" cy="369332"/>
          </a:xfrm>
          <a:prstGeom prst="rect">
            <a:avLst/>
          </a:prstGeom>
          <a:noFill/>
        </p:spPr>
        <p:txBody>
          <a:bodyPr wrap="none" rtlCol="0">
            <a:spAutoFit/>
          </a:bodyPr>
          <a:lstStyle/>
          <a:p>
            <a:r>
              <a:rPr lang="en-US" dirty="0"/>
              <a:t>1958</a:t>
            </a:r>
          </a:p>
        </p:txBody>
      </p:sp>
      <p:sp>
        <p:nvSpPr>
          <p:cNvPr id="2" name="TextBox 1"/>
          <p:cNvSpPr txBox="1"/>
          <p:nvPr/>
        </p:nvSpPr>
        <p:spPr>
          <a:xfrm>
            <a:off x="0" y="2095500"/>
            <a:ext cx="2492990" cy="1200329"/>
          </a:xfrm>
          <a:prstGeom prst="rect">
            <a:avLst/>
          </a:prstGeom>
          <a:noFill/>
        </p:spPr>
        <p:txBody>
          <a:bodyPr wrap="none" rtlCol="0">
            <a:spAutoFit/>
          </a:bodyPr>
          <a:lstStyle/>
          <a:p>
            <a:r>
              <a:rPr lang="en-US" dirty="0"/>
              <a:t>A network of n-</a:t>
            </a:r>
            <a:r>
              <a:rPr lang="en-US" dirty="0" err="1"/>
              <a:t>ary</a:t>
            </a:r>
            <a:r>
              <a:rPr lang="en-US" dirty="0"/>
              <a:t> </a:t>
            </a:r>
          </a:p>
          <a:p>
            <a:r>
              <a:rPr lang="en-US" dirty="0"/>
              <a:t>degree of connectivity </a:t>
            </a:r>
          </a:p>
          <a:p>
            <a:r>
              <a:rPr lang="en-US" dirty="0"/>
              <a:t>has n links per node</a:t>
            </a:r>
          </a:p>
          <a:p>
            <a:r>
              <a:rPr lang="en-US" dirty="0"/>
              <a:t>was simulated</a:t>
            </a:r>
          </a:p>
        </p:txBody>
      </p:sp>
      <p:sp>
        <p:nvSpPr>
          <p:cNvPr id="3" name="TextBox 2"/>
          <p:cNvSpPr txBox="1"/>
          <p:nvPr/>
        </p:nvSpPr>
        <p:spPr>
          <a:xfrm>
            <a:off x="1" y="4348014"/>
            <a:ext cx="9144000" cy="1283428"/>
          </a:xfrm>
          <a:prstGeom prst="rect">
            <a:avLst/>
          </a:prstGeom>
          <a:noFill/>
        </p:spPr>
        <p:txBody>
          <a:bodyPr wrap="square" rtlCol="0">
            <a:spAutoFit/>
          </a:bodyPr>
          <a:lstStyle/>
          <a:p>
            <a:pPr eaLnBrk="0" hangingPunct="0">
              <a:spcBef>
                <a:spcPct val="30000"/>
              </a:spcBef>
              <a:defRPr/>
            </a:pPr>
            <a:endParaRPr lang="en-US" dirty="0"/>
          </a:p>
          <a:p>
            <a:pPr eaLnBrk="0" hangingPunct="0">
              <a:spcBef>
                <a:spcPct val="30000"/>
              </a:spcBef>
              <a:defRPr/>
            </a:pPr>
            <a:r>
              <a:rPr lang="en-US" dirty="0">
                <a:solidFill>
                  <a:srgbClr val="C00000"/>
                </a:solidFill>
              </a:rPr>
              <a:t>The simulation revealed that networks where n ≥ 3 had a significant increase in resilience against even as much as 50% node loss. </a:t>
            </a:r>
            <a:r>
              <a:rPr lang="en-US" dirty="0" err="1">
                <a:solidFill>
                  <a:srgbClr val="C00000"/>
                </a:solidFill>
              </a:rPr>
              <a:t>Baran's</a:t>
            </a:r>
            <a:r>
              <a:rPr lang="en-US" dirty="0">
                <a:solidFill>
                  <a:srgbClr val="C00000"/>
                </a:solidFill>
              </a:rPr>
              <a:t> insight gained from the simulation was that redundancy was the key.</a:t>
            </a:r>
          </a:p>
        </p:txBody>
      </p:sp>
      <p:sp>
        <p:nvSpPr>
          <p:cNvPr id="4" name="Slide Number Placeholder 3"/>
          <p:cNvSpPr>
            <a:spLocks noGrp="1"/>
          </p:cNvSpPr>
          <p:nvPr>
            <p:ph type="sldNum" sz="quarter" idx="12"/>
          </p:nvPr>
        </p:nvSpPr>
        <p:spPr/>
        <p:txBody>
          <a:bodyPr/>
          <a:lstStyle/>
          <a:p>
            <a:pPr>
              <a:defRPr/>
            </a:pPr>
            <a:fld id="{38AA5FD1-2ED7-495B-AEAB-DB72C2D5542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 y="190500"/>
            <a:ext cx="9143998" cy="7620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Scale-free networks are more error tolerant, </a:t>
            </a:r>
            <a:br>
              <a:rPr lang="en-US" sz="1800" b="1" cap="all" dirty="0">
                <a:solidFill>
                  <a:srgbClr val="FF0000"/>
                </a:solidFill>
                <a:latin typeface="Helvetica" panose="020B0604020202020204" pitchFamily="34" charset="0"/>
                <a:cs typeface="Helvetica" panose="020B0604020202020204" pitchFamily="34" charset="0"/>
              </a:rPr>
            </a:br>
            <a:r>
              <a:rPr lang="en-US" sz="1800" b="1" cap="all" dirty="0">
                <a:solidFill>
                  <a:srgbClr val="FF0000"/>
                </a:solidFill>
                <a:latin typeface="Helvetica" panose="020B0604020202020204" pitchFamily="34" charset="0"/>
                <a:cs typeface="Helvetica" panose="020B0604020202020204" pitchFamily="34" charset="0"/>
              </a:rPr>
              <a:t>but also more vulnerable to attacks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2773" name="Text Box 4"/>
          <p:cNvSpPr txBox="1">
            <a:spLocks noChangeArrowheads="1"/>
          </p:cNvSpPr>
          <p:nvPr/>
        </p:nvSpPr>
        <p:spPr bwMode="auto">
          <a:xfrm>
            <a:off x="6019806" y="1460501"/>
            <a:ext cx="2945037" cy="1231106"/>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a:t>
            </a:r>
            <a:r>
              <a:rPr lang="en-US" dirty="0">
                <a:latin typeface="Arial" panose="020B0604020202020204" pitchFamily="34" charset="0"/>
                <a:cs typeface="Arial" panose="020B0604020202020204" pitchFamily="34" charset="0"/>
              </a:rPr>
              <a:t>squares: random failure</a:t>
            </a:r>
          </a:p>
          <a:p>
            <a:pPr eaLnBrk="0" hangingPunct="0">
              <a:buFontTx/>
              <a:buChar char="•"/>
            </a:pPr>
            <a:r>
              <a:rPr lang="en-US" dirty="0">
                <a:latin typeface="Arial" panose="020B0604020202020204" pitchFamily="34" charset="0"/>
                <a:cs typeface="Arial" panose="020B0604020202020204" pitchFamily="34" charset="0"/>
              </a:rPr>
              <a:t> circles: targeted attack</a:t>
            </a:r>
          </a:p>
          <a:p>
            <a:pPr eaLnBrk="0" hangingPunct="0">
              <a:buFontTx/>
              <a:buChar char="•"/>
            </a:pPr>
            <a:r>
              <a:rPr lang="en-US" dirty="0">
                <a:latin typeface="Arial" panose="020B0604020202020204" pitchFamily="34" charset="0"/>
                <a:cs typeface="Arial" panose="020B0604020202020204" pitchFamily="34" charset="0"/>
              </a:rPr>
              <a:t> S surviving fraction of GC</a:t>
            </a:r>
          </a:p>
          <a:p>
            <a:pPr eaLnBrk="0" hangingPunct="0">
              <a:buFontTx/>
              <a:buChar char="•"/>
            </a:pP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average distance</a:t>
            </a:r>
          </a:p>
        </p:txBody>
      </p:sp>
      <p:sp>
        <p:nvSpPr>
          <p:cNvPr id="32774" name="Text Box 5"/>
          <p:cNvSpPr txBox="1">
            <a:spLocks noChangeArrowheads="1"/>
          </p:cNvSpPr>
          <p:nvPr/>
        </p:nvSpPr>
        <p:spPr bwMode="auto">
          <a:xfrm>
            <a:off x="6136568" y="3405947"/>
            <a:ext cx="3007431" cy="923330"/>
          </a:xfrm>
          <a:prstGeom prst="rect">
            <a:avLst/>
          </a:prstGeom>
          <a:noFill/>
          <a:ln w="9525">
            <a:noFill/>
            <a:miter lim="800000"/>
            <a:headEnd/>
            <a:tailEnd/>
          </a:ln>
        </p:spPr>
        <p:txBody>
          <a:bodyPr wrap="square">
            <a:prstTxWarp prst="textNoShape">
              <a:avLst/>
            </a:prstTxWarp>
            <a:spAutoFit/>
          </a:bodyPr>
          <a:lstStyle/>
          <a:p>
            <a:pPr eaLnBrk="0" hangingPunct="0"/>
            <a:r>
              <a:rPr lang="en-US" b="1" dirty="0"/>
              <a:t>Failures:</a:t>
            </a:r>
            <a:r>
              <a:rPr lang="en-US" dirty="0"/>
              <a:t> little effect on the integrity of the network. </a:t>
            </a:r>
          </a:p>
          <a:p>
            <a:pPr eaLnBrk="0" hangingPunct="0"/>
            <a:r>
              <a:rPr lang="en-US" b="1" dirty="0"/>
              <a:t>Attacks:</a:t>
            </a:r>
            <a:r>
              <a:rPr lang="en-US" dirty="0"/>
              <a:t> fast breakdown</a:t>
            </a:r>
          </a:p>
        </p:txBody>
      </p:sp>
      <p:graphicFrame>
        <p:nvGraphicFramePr>
          <p:cNvPr id="32770" name="Object 7"/>
          <p:cNvGraphicFramePr>
            <a:graphicFrameLocks noChangeAspect="1"/>
          </p:cNvGraphicFramePr>
          <p:nvPr/>
        </p:nvGraphicFramePr>
        <p:xfrm>
          <a:off x="1905000" y="1651001"/>
          <a:ext cx="268288" cy="283104"/>
        </p:xfrm>
        <a:graphic>
          <a:graphicData uri="http://schemas.openxmlformats.org/presentationml/2006/ole">
            <mc:AlternateContent xmlns:mc="http://schemas.openxmlformats.org/markup-compatibility/2006">
              <mc:Choice xmlns:v="urn:schemas-microsoft-com:vml" Requires="v">
                <p:oleObj name="Equation" r:id="rId3" imgW="139680" imgH="177480" progId="Equation.3">
                  <p:embed/>
                </p:oleObj>
              </mc:Choice>
              <mc:Fallback>
                <p:oleObj name="Equation" r:id="rId3" imgW="1396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51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8"/>
          <p:cNvGraphicFramePr>
            <a:graphicFrameLocks noChangeAspect="1"/>
          </p:cNvGraphicFramePr>
          <p:nvPr/>
        </p:nvGraphicFramePr>
        <p:xfrm>
          <a:off x="1752602" y="2667001"/>
          <a:ext cx="168275" cy="283104"/>
        </p:xfrm>
        <a:graphic>
          <a:graphicData uri="http://schemas.openxmlformats.org/presentationml/2006/ole">
            <mc:AlternateContent xmlns:mc="http://schemas.openxmlformats.org/markup-compatibility/2006">
              <mc:Choice xmlns:v="urn:schemas-microsoft-com:vml" Requires="v">
                <p:oleObj name="Equation" r:id="rId5" imgW="88560" imgH="177480" progId="Equation.3">
                  <p:embed/>
                </p:oleObj>
              </mc:Choice>
              <mc:Fallback>
                <p:oleObj name="Equation" r:id="rId5" imgW="885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2" y="2667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5" name="Picture 9"/>
          <p:cNvPicPr>
            <a:picLocks noChangeAspect="1" noChangeArrowheads="1"/>
          </p:cNvPicPr>
          <p:nvPr/>
        </p:nvPicPr>
        <p:blipFill>
          <a:blip r:embed="rId7"/>
          <a:srcRect l="3572" r="5952"/>
          <a:stretch>
            <a:fillRect/>
          </a:stretch>
        </p:blipFill>
        <p:spPr bwMode="auto">
          <a:xfrm>
            <a:off x="304800" y="1091409"/>
            <a:ext cx="5791200" cy="43695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90500"/>
            <a:ext cx="7772400" cy="952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Real scale-free networks show the same dual behavior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3799" name="Text Box 3"/>
          <p:cNvSpPr txBox="1">
            <a:spLocks noChangeArrowheads="1"/>
          </p:cNvSpPr>
          <p:nvPr/>
        </p:nvSpPr>
        <p:spPr bwMode="auto">
          <a:xfrm>
            <a:off x="4678680" y="1369061"/>
            <a:ext cx="4371710" cy="1631216"/>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blue squares: random failure</a:t>
            </a:r>
          </a:p>
          <a:p>
            <a:pPr eaLnBrk="0" hangingPunct="0">
              <a:buFontTx/>
              <a:buChar char="•"/>
            </a:pPr>
            <a:r>
              <a:rPr lang="en-US" sz="2000" dirty="0"/>
              <a:t> red circles: targeted attack</a:t>
            </a:r>
          </a:p>
          <a:p>
            <a:pPr eaLnBrk="0" hangingPunct="0">
              <a:buFontTx/>
              <a:buChar char="•"/>
            </a:pPr>
            <a:r>
              <a:rPr lang="en-US" sz="2000" dirty="0"/>
              <a:t> open symbols: </a:t>
            </a:r>
            <a:r>
              <a:rPr lang="en-US" sz="2000" b="1" i="1" dirty="0"/>
              <a:t>S</a:t>
            </a:r>
            <a:r>
              <a:rPr lang="en-US" sz="2000" i="1" dirty="0"/>
              <a:t> (size of surviving </a:t>
            </a:r>
          </a:p>
          <a:p>
            <a:pPr eaLnBrk="0" hangingPunct="0"/>
            <a:r>
              <a:rPr lang="en-US" sz="2000" i="1" dirty="0"/>
              <a:t>  component)</a:t>
            </a:r>
          </a:p>
          <a:p>
            <a:pPr eaLnBrk="0" hangingPunct="0">
              <a:buFontTx/>
              <a:buChar char="•"/>
            </a:pPr>
            <a:r>
              <a:rPr lang="en-US" sz="2000" dirty="0"/>
              <a:t> filled symbols: </a:t>
            </a:r>
            <a:r>
              <a:rPr lang="en-US" sz="2000" b="1" i="1" dirty="0"/>
              <a:t>l</a:t>
            </a:r>
            <a:r>
              <a:rPr lang="en-US" sz="2000" i="1" dirty="0"/>
              <a:t> (average distance)</a:t>
            </a:r>
          </a:p>
        </p:txBody>
      </p:sp>
      <p:sp>
        <p:nvSpPr>
          <p:cNvPr id="33800" name="Text Box 4"/>
          <p:cNvSpPr txBox="1">
            <a:spLocks noChangeArrowheads="1"/>
          </p:cNvSpPr>
          <p:nvPr/>
        </p:nvSpPr>
        <p:spPr bwMode="auto">
          <a:xfrm>
            <a:off x="914400" y="3810004"/>
            <a:ext cx="7772400" cy="1015663"/>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2000">
                <a:solidFill>
                  <a:schemeClr val="tx2"/>
                </a:solidFill>
              </a:rPr>
              <a:t> break down if 5% of the nodes are eliminated selectively (always the highest degree node)</a:t>
            </a:r>
          </a:p>
          <a:p>
            <a:pPr eaLnBrk="0" hangingPunct="0">
              <a:buFontTx/>
              <a:buChar char="•"/>
            </a:pPr>
            <a:r>
              <a:rPr lang="en-US" sz="2000">
                <a:solidFill>
                  <a:schemeClr val="tx2"/>
                </a:solidFill>
              </a:rPr>
              <a:t> resilient to the random failure of 50% of the nodes.</a:t>
            </a:r>
            <a:endParaRPr lang="en-US" sz="2400">
              <a:latin typeface="Times New Roman" charset="0"/>
            </a:endParaRPr>
          </a:p>
        </p:txBody>
      </p:sp>
      <p:sp>
        <p:nvSpPr>
          <p:cNvPr id="33801" name="Text Box 5"/>
          <p:cNvSpPr txBox="1">
            <a:spLocks noChangeArrowheads="1"/>
          </p:cNvSpPr>
          <p:nvPr/>
        </p:nvSpPr>
        <p:spPr bwMode="auto">
          <a:xfrm>
            <a:off x="533400" y="4876271"/>
            <a:ext cx="7696200" cy="707886"/>
          </a:xfrm>
          <a:prstGeom prst="rect">
            <a:avLst/>
          </a:prstGeom>
          <a:noFill/>
          <a:ln w="9525">
            <a:noFill/>
            <a:miter lim="800000"/>
            <a:headEnd/>
            <a:tailEnd/>
          </a:ln>
        </p:spPr>
        <p:txBody>
          <a:bodyPr>
            <a:prstTxWarp prst="textNoShape">
              <a:avLst/>
            </a:prstTxWarp>
            <a:spAutoFit/>
          </a:bodyPr>
          <a:lstStyle/>
          <a:p>
            <a:pPr eaLnBrk="0" hangingPunct="0"/>
            <a:r>
              <a:rPr lang="en-US" sz="2000">
                <a:solidFill>
                  <a:srgbClr val="3366FF"/>
                </a:solidFill>
              </a:rPr>
              <a:t>Similar results have been obtained for metabolic networks and food webs.</a:t>
            </a:r>
            <a:endParaRPr lang="en-US" sz="2400">
              <a:solidFill>
                <a:srgbClr val="3366FF"/>
              </a:solidFill>
              <a:latin typeface="Times New Roman" charset="0"/>
            </a:endParaRPr>
          </a:p>
        </p:txBody>
      </p:sp>
      <p:pic>
        <p:nvPicPr>
          <p:cNvPr id="33802" name="Picture 6" descr="data_SL"/>
          <p:cNvPicPr>
            <a:picLocks noChangeAspect="1" noChangeArrowheads="1"/>
          </p:cNvPicPr>
          <p:nvPr/>
        </p:nvPicPr>
        <p:blipFill>
          <a:blip r:embed="rId3"/>
          <a:srcRect/>
          <a:stretch>
            <a:fillRect/>
          </a:stretch>
        </p:blipFill>
        <p:spPr bwMode="auto">
          <a:xfrm>
            <a:off x="160020" y="1270000"/>
            <a:ext cx="4495800" cy="2391833"/>
          </a:xfrm>
          <a:prstGeom prst="rect">
            <a:avLst/>
          </a:prstGeom>
          <a:noFill/>
          <a:ln w="9525">
            <a:noFill/>
            <a:miter lim="800000"/>
            <a:headEnd/>
            <a:tailEnd/>
          </a:ln>
        </p:spPr>
      </p:pic>
      <p:graphicFrame>
        <p:nvGraphicFramePr>
          <p:cNvPr id="33794" name="Object 7"/>
          <p:cNvGraphicFramePr>
            <a:graphicFrameLocks noChangeAspect="1"/>
          </p:cNvGraphicFramePr>
          <p:nvPr>
            <p:extLst>
              <p:ext uri="{D42A27DB-BD31-4B8C-83A1-F6EECF244321}">
                <p14:modId xmlns:p14="http://schemas.microsoft.com/office/powerpoint/2010/main" val="3899472633"/>
              </p:ext>
            </p:extLst>
          </p:nvPr>
        </p:nvGraphicFramePr>
        <p:xfrm>
          <a:off x="617220" y="2032001"/>
          <a:ext cx="268288" cy="283104"/>
        </p:xfrm>
        <a:graphic>
          <a:graphicData uri="http://schemas.openxmlformats.org/presentationml/2006/ole">
            <mc:AlternateContent xmlns:mc="http://schemas.openxmlformats.org/markup-compatibility/2006">
              <mc:Choice xmlns:v="urn:schemas-microsoft-com:vml" Requires="v">
                <p:oleObj name="Equation" r:id="rId4" imgW="139680" imgH="177480" progId="Equation.3">
                  <p:embed/>
                </p:oleObj>
              </mc:Choice>
              <mc:Fallback>
                <p:oleObj name="Equation" r:id="rId4" imgW="13968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 y="2032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8"/>
          <p:cNvGraphicFramePr>
            <a:graphicFrameLocks noChangeAspect="1"/>
          </p:cNvGraphicFramePr>
          <p:nvPr>
            <p:extLst>
              <p:ext uri="{D42A27DB-BD31-4B8C-83A1-F6EECF244321}">
                <p14:modId xmlns:p14="http://schemas.microsoft.com/office/powerpoint/2010/main" val="1022724144"/>
              </p:ext>
            </p:extLst>
          </p:nvPr>
        </p:nvGraphicFramePr>
        <p:xfrm>
          <a:off x="2979420" y="1714501"/>
          <a:ext cx="268288" cy="283104"/>
        </p:xfrm>
        <a:graphic>
          <a:graphicData uri="http://schemas.openxmlformats.org/presentationml/2006/ole">
            <mc:AlternateContent xmlns:mc="http://schemas.openxmlformats.org/markup-compatibility/2006">
              <mc:Choice xmlns:v="urn:schemas-microsoft-com:vml" Requires="v">
                <p:oleObj name="Equation" r:id="rId6" imgW="139680" imgH="177480" progId="Equation.3">
                  <p:embed/>
                </p:oleObj>
              </mc:Choice>
              <mc:Fallback>
                <p:oleObj name="Equation" r:id="rId6" imgW="13968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420" y="17145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9"/>
          <p:cNvGraphicFramePr>
            <a:graphicFrameLocks noChangeAspect="1"/>
          </p:cNvGraphicFramePr>
          <p:nvPr>
            <p:extLst>
              <p:ext uri="{D42A27DB-BD31-4B8C-83A1-F6EECF244321}">
                <p14:modId xmlns:p14="http://schemas.microsoft.com/office/powerpoint/2010/main" val="960145773"/>
              </p:ext>
            </p:extLst>
          </p:nvPr>
        </p:nvGraphicFramePr>
        <p:xfrm>
          <a:off x="1074427" y="2540001"/>
          <a:ext cx="168275" cy="283104"/>
        </p:xfrm>
        <a:graphic>
          <a:graphicData uri="http://schemas.openxmlformats.org/presentationml/2006/ole">
            <mc:AlternateContent xmlns:mc="http://schemas.openxmlformats.org/markup-compatibility/2006">
              <mc:Choice xmlns:v="urn:schemas-microsoft-com:vml" Requires="v">
                <p:oleObj name="Equation" r:id="rId7" imgW="88560" imgH="177480" progId="Equation.3">
                  <p:embed/>
                </p:oleObj>
              </mc:Choice>
              <mc:Fallback>
                <p:oleObj name="Equation" r:id="rId7" imgW="88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427" y="2540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10"/>
          <p:cNvGraphicFramePr>
            <a:graphicFrameLocks noChangeAspect="1"/>
          </p:cNvGraphicFramePr>
          <p:nvPr>
            <p:extLst>
              <p:ext uri="{D42A27DB-BD31-4B8C-83A1-F6EECF244321}">
                <p14:modId xmlns:p14="http://schemas.microsoft.com/office/powerpoint/2010/main" val="3811894715"/>
              </p:ext>
            </p:extLst>
          </p:nvPr>
        </p:nvGraphicFramePr>
        <p:xfrm>
          <a:off x="3741427" y="2286001"/>
          <a:ext cx="168275" cy="283104"/>
        </p:xfrm>
        <a:graphic>
          <a:graphicData uri="http://schemas.openxmlformats.org/presentationml/2006/ole">
            <mc:AlternateContent xmlns:mc="http://schemas.openxmlformats.org/markup-compatibility/2006">
              <mc:Choice xmlns:v="urn:schemas-microsoft-com:vml" Requires="v">
                <p:oleObj name="Equation" r:id="rId9" imgW="88560" imgH="177480" progId="Equation.3">
                  <p:embed/>
                </p:oleObj>
              </mc:Choice>
              <mc:Fallback>
                <p:oleObj name="Equation" r:id="rId9" imgW="88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427" y="2286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2540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a:t>
            </a:r>
          </a:p>
        </p:txBody>
      </p:sp>
      <p:sp>
        <p:nvSpPr>
          <p:cNvPr id="2051" name="Rectangle 11"/>
          <p:cNvSpPr>
            <a:spLocks noChangeArrowheads="1"/>
          </p:cNvSpPr>
          <p:nvPr/>
        </p:nvSpPr>
        <p:spPr bwMode="auto">
          <a:xfrm>
            <a:off x="6200779" y="2168261"/>
            <a:ext cx="3095625" cy="2398448"/>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FontTx/>
              <a:buChar char="•"/>
            </a:pPr>
            <a:r>
              <a:rPr lang="en-US" sz="2000" b="1" dirty="0">
                <a:solidFill>
                  <a:prstClr val="black"/>
                </a:solidFill>
                <a:latin typeface="Calibri" charset="0"/>
                <a:ea typeface="Arial" charset="0"/>
                <a:cs typeface="Arial" charset="0"/>
              </a:rPr>
              <a:t>Information cascades</a:t>
            </a:r>
          </a:p>
          <a:p>
            <a:pPr marL="342900" indent="-342900" defTabSz="914400">
              <a:spcBef>
                <a:spcPct val="20000"/>
              </a:spcBef>
            </a:pPr>
            <a:r>
              <a:rPr lang="en-US" sz="2000" dirty="0">
                <a:solidFill>
                  <a:prstClr val="black"/>
                </a:solidFill>
                <a:latin typeface="Calibri" charset="0"/>
                <a:ea typeface="Arial" charset="0"/>
                <a:cs typeface="Arial" charset="0"/>
              </a:rPr>
              <a:t>     social and economic systems</a:t>
            </a:r>
          </a:p>
          <a:p>
            <a:pPr marL="342900" indent="-342900" defTabSz="914400">
              <a:spcBef>
                <a:spcPct val="20000"/>
              </a:spcBef>
            </a:pPr>
            <a:r>
              <a:rPr lang="en-US" sz="2000" dirty="0">
                <a:solidFill>
                  <a:prstClr val="black"/>
                </a:solidFill>
                <a:latin typeface="Calibri" charset="0"/>
                <a:ea typeface="Arial" charset="0"/>
                <a:cs typeface="Arial" charset="0"/>
              </a:rPr>
              <a:t>     diffusion of innovations</a:t>
            </a:r>
          </a:p>
          <a:p>
            <a:pPr marL="342900" indent="-342900" defTabSz="914400">
              <a:spcBef>
                <a:spcPct val="20000"/>
              </a:spcBef>
              <a:buFontTx/>
              <a:buChar char="•"/>
            </a:pPr>
            <a:r>
              <a:rPr lang="en-US" sz="2000" b="1" dirty="0">
                <a:solidFill>
                  <a:prstClr val="black"/>
                </a:solidFill>
                <a:latin typeface="Calibri" charset="0"/>
                <a:ea typeface="Arial" charset="0"/>
                <a:cs typeface="Arial" charset="0"/>
              </a:rPr>
              <a:t>Cascading failures</a:t>
            </a:r>
          </a:p>
          <a:p>
            <a:pPr marL="342900" indent="-342900" defTabSz="914400">
              <a:spcBef>
                <a:spcPct val="20000"/>
              </a:spcBef>
            </a:pPr>
            <a:r>
              <a:rPr lang="en-US" sz="2000" dirty="0">
                <a:solidFill>
                  <a:prstClr val="black"/>
                </a:solidFill>
                <a:latin typeface="Calibri" charset="0"/>
                <a:ea typeface="Arial" charset="0"/>
                <a:cs typeface="Arial" charset="0"/>
              </a:rPr>
              <a:t>     infrastructural networks</a:t>
            </a:r>
          </a:p>
          <a:p>
            <a:pPr marL="342900" indent="-342900" defTabSz="914400">
              <a:spcBef>
                <a:spcPct val="20000"/>
              </a:spcBef>
            </a:pPr>
            <a:r>
              <a:rPr lang="en-US" sz="2000" dirty="0">
                <a:solidFill>
                  <a:prstClr val="black"/>
                </a:solidFill>
                <a:latin typeface="Calibri" charset="0"/>
                <a:ea typeface="Arial" charset="0"/>
                <a:cs typeface="Arial" charset="0"/>
              </a:rPr>
              <a:t>     complex organizations</a:t>
            </a:r>
          </a:p>
          <a:p>
            <a:pPr marL="342900" indent="-342900" defTabSz="914400">
              <a:spcBef>
                <a:spcPct val="20000"/>
              </a:spcBef>
              <a:buFontTx/>
              <a:buChar char="•"/>
            </a:pPr>
            <a:endParaRPr lang="en-US" sz="2000" dirty="0">
              <a:solidFill>
                <a:prstClr val="black"/>
              </a:solidFill>
              <a:latin typeface="Calibri" charset="0"/>
              <a:ea typeface="Arial" charset="0"/>
              <a:cs typeface="Arial" charset="0"/>
            </a:endParaRPr>
          </a:p>
        </p:txBody>
      </p:sp>
      <p:sp>
        <p:nvSpPr>
          <p:cNvPr id="2052" name="Text Box 4"/>
          <p:cNvSpPr txBox="1">
            <a:spLocks noChangeArrowheads="1"/>
          </p:cNvSpPr>
          <p:nvPr/>
        </p:nvSpPr>
        <p:spPr bwMode="auto">
          <a:xfrm>
            <a:off x="954088" y="1059661"/>
            <a:ext cx="7086600" cy="461665"/>
          </a:xfrm>
          <a:prstGeom prst="rect">
            <a:avLst/>
          </a:prstGeom>
          <a:noFill/>
          <a:ln w="9525">
            <a:noFill/>
            <a:miter lim="800000"/>
            <a:headEnd/>
            <a:tailEnd/>
          </a:ln>
          <a:effectLst/>
        </p:spPr>
        <p:txBody>
          <a:bodyPr>
            <a:prstTxWarp prst="textNoShape">
              <a:avLst/>
            </a:prstTxWarp>
            <a:spAutoFit/>
          </a:bodyPr>
          <a:lstStyle/>
          <a:p>
            <a:pPr defTabSz="914400"/>
            <a:r>
              <a:rPr lang="en-US" sz="2400">
                <a:solidFill>
                  <a:srgbClr val="000000"/>
                </a:solidFill>
                <a:latin typeface="Calibri" charset="0"/>
                <a:ea typeface="Arial" charset="0"/>
                <a:cs typeface="Arial" charset="0"/>
              </a:rPr>
              <a:t>Potentially large events triggered by small initial shocks</a:t>
            </a:r>
          </a:p>
        </p:txBody>
      </p:sp>
      <p:pic>
        <p:nvPicPr>
          <p:cNvPr id="2053" name="Picture 4" descr="http://2.bp.blogspot.com/_I6Q-KiSwrKY/TUo8Mu4_aLI/AAAAAAAACEk/rXW8_LM_3_o/s1600/domino-effect-1xc6ci3.jpg"/>
          <p:cNvPicPr>
            <a:picLocks noChangeAspect="1" noChangeArrowheads="1"/>
          </p:cNvPicPr>
          <p:nvPr/>
        </p:nvPicPr>
        <p:blipFill>
          <a:blip r:embed="rId3"/>
          <a:srcRect/>
          <a:stretch>
            <a:fillRect/>
          </a:stretch>
        </p:blipFill>
        <p:spPr bwMode="auto">
          <a:xfrm>
            <a:off x="9" y="1976439"/>
            <a:ext cx="6200775" cy="37385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p:cNvPicPr>
            <a:picLocks noChangeAspect="1" noChangeArrowheads="1"/>
          </p:cNvPicPr>
          <p:nvPr/>
        </p:nvPicPr>
        <p:blipFill>
          <a:blip r:embed="rId3"/>
          <a:srcRect/>
          <a:stretch>
            <a:fillRect/>
          </a:stretch>
        </p:blipFill>
        <p:spPr bwMode="auto">
          <a:xfrm>
            <a:off x="49221" y="831724"/>
            <a:ext cx="3062288"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3075" name="Title 1"/>
          <p:cNvSpPr>
            <a:spLocks noGrp="1"/>
          </p:cNvSpPr>
          <p:nvPr>
            <p:ph type="title"/>
          </p:nvPr>
        </p:nvSpPr>
        <p:spPr>
          <a:xfrm>
            <a:off x="0" y="3302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Cascading Failures in Nature and Technology</a:t>
            </a:r>
          </a:p>
        </p:txBody>
      </p:sp>
      <p:sp>
        <p:nvSpPr>
          <p:cNvPr id="3076" name="Rectangle 4"/>
          <p:cNvSpPr txBox="1">
            <a:spLocks noChangeArrowheads="1"/>
          </p:cNvSpPr>
          <p:nvPr/>
        </p:nvSpPr>
        <p:spPr bwMode="auto">
          <a:xfrm>
            <a:off x="4876800" y="4131988"/>
            <a:ext cx="4038600" cy="124486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1" dirty="0">
                <a:solidFill>
                  <a:srgbClr val="0000FF"/>
                </a:solidFill>
                <a:latin typeface="Calibri" charset="0"/>
              </a:rPr>
              <a:t>Cascades depend on</a:t>
            </a:r>
          </a:p>
          <a:p>
            <a:pPr marL="342900" indent="-342900" eaLnBrk="0" hangingPunct="0">
              <a:spcBef>
                <a:spcPts val="0"/>
              </a:spcBef>
              <a:buFont typeface="Arial" charset="0"/>
              <a:buChar char="•"/>
            </a:pPr>
            <a:r>
              <a:rPr lang="en-US" sz="1600" dirty="0">
                <a:solidFill>
                  <a:prstClr val="black"/>
                </a:solidFill>
                <a:latin typeface="Calibri" charset="0"/>
              </a:rPr>
              <a:t>Structure of  the network </a:t>
            </a:r>
          </a:p>
          <a:p>
            <a:pPr marL="342900" indent="-342900" eaLnBrk="0" hangingPunct="0">
              <a:spcBef>
                <a:spcPts val="0"/>
              </a:spcBef>
              <a:buFont typeface="Arial" charset="0"/>
              <a:buChar char="•"/>
            </a:pPr>
            <a:r>
              <a:rPr lang="en-US" sz="1600" dirty="0">
                <a:solidFill>
                  <a:prstClr val="black"/>
                </a:solidFill>
                <a:latin typeface="Calibri" charset="0"/>
              </a:rPr>
              <a:t>Properties of the flow</a:t>
            </a:r>
          </a:p>
          <a:p>
            <a:pPr marL="342900" indent="-342900" eaLnBrk="0" hangingPunct="0">
              <a:spcBef>
                <a:spcPts val="0"/>
              </a:spcBef>
              <a:buFont typeface="Arial" charset="0"/>
              <a:buChar char="•"/>
            </a:pPr>
            <a:r>
              <a:rPr lang="en-US" sz="1600" dirty="0">
                <a:solidFill>
                  <a:prstClr val="black"/>
                </a:solidFill>
                <a:latin typeface="Calibri" charset="0"/>
              </a:rPr>
              <a:t>Properties of the net elements</a:t>
            </a:r>
          </a:p>
          <a:p>
            <a:pPr marL="342900" indent="-342900" eaLnBrk="0" hangingPunct="0">
              <a:spcBef>
                <a:spcPts val="0"/>
              </a:spcBef>
              <a:buFont typeface="Arial" charset="0"/>
              <a:buChar char="•"/>
            </a:pPr>
            <a:r>
              <a:rPr lang="en-US" sz="1600" dirty="0">
                <a:solidFill>
                  <a:prstClr val="black"/>
                </a:solidFill>
                <a:latin typeface="Calibri" charset="0"/>
              </a:rPr>
              <a:t>Breakdown mechanism</a:t>
            </a:r>
          </a:p>
        </p:txBody>
      </p:sp>
      <p:pic>
        <p:nvPicPr>
          <p:cNvPr id="20482" name="Picture 2" descr="http://farm5.static.flickr.com/4108/4970625538_1bf5a2a9cc_z.jpg"/>
          <p:cNvPicPr>
            <a:picLocks noChangeAspect="1" noChangeArrowheads="1"/>
          </p:cNvPicPr>
          <p:nvPr/>
        </p:nvPicPr>
        <p:blipFill>
          <a:blip r:embed="rId4"/>
          <a:srcRect/>
          <a:stretch>
            <a:fillRect/>
          </a:stretch>
        </p:blipFill>
        <p:spPr bwMode="auto">
          <a:xfrm>
            <a:off x="3111509" y="838339"/>
            <a:ext cx="2894013" cy="3216011"/>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4" name="TextBox 3"/>
          <p:cNvSpPr txBox="1"/>
          <p:nvPr/>
        </p:nvSpPr>
        <p:spPr>
          <a:xfrm>
            <a:off x="1697038" y="855537"/>
            <a:ext cx="1274762" cy="369332"/>
          </a:xfrm>
          <a:prstGeom prst="rect">
            <a:avLst/>
          </a:prstGeom>
          <a:noFill/>
        </p:spPr>
        <p:txBody>
          <a:bodyPr>
            <a:spAutoFit/>
          </a:bodyPr>
          <a:lstStyle/>
          <a:p>
            <a:pP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latin typeface="Calibri"/>
                <a:ea typeface="Arial" charset="0"/>
                <a:cs typeface="Arial" charset="0"/>
              </a:rPr>
              <a:t>Blackout</a:t>
            </a:r>
          </a:p>
        </p:txBody>
      </p:sp>
      <p:sp>
        <p:nvSpPr>
          <p:cNvPr id="12" name="Rectangle 4"/>
          <p:cNvSpPr txBox="1">
            <a:spLocks noChangeArrowheads="1"/>
          </p:cNvSpPr>
          <p:nvPr/>
        </p:nvSpPr>
        <p:spPr>
          <a:xfrm>
            <a:off x="619125" y="4166584"/>
            <a:ext cx="3430588" cy="11482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1800" b="1" dirty="0">
                <a:solidFill>
                  <a:srgbClr val="0000FF"/>
                </a:solidFill>
              </a:rPr>
              <a:t>Flows of physical quantities </a:t>
            </a:r>
          </a:p>
          <a:p>
            <a:pPr>
              <a:spcBef>
                <a:spcPts val="0"/>
              </a:spcBef>
              <a:defRPr/>
            </a:pPr>
            <a:r>
              <a:rPr lang="en-US" sz="1600" dirty="0">
                <a:solidFill>
                  <a:prstClr val="black"/>
                </a:solidFill>
              </a:rPr>
              <a:t>congestions</a:t>
            </a:r>
          </a:p>
          <a:p>
            <a:pPr>
              <a:spcBef>
                <a:spcPts val="0"/>
              </a:spcBef>
              <a:defRPr/>
            </a:pPr>
            <a:r>
              <a:rPr lang="en-US" sz="1600" dirty="0">
                <a:solidFill>
                  <a:prstClr val="black"/>
                </a:solidFill>
              </a:rPr>
              <a:t>instabilities</a:t>
            </a:r>
          </a:p>
          <a:p>
            <a:pPr>
              <a:spcBef>
                <a:spcPts val="0"/>
              </a:spcBef>
              <a:defRPr/>
            </a:pPr>
            <a:r>
              <a:rPr lang="en-US" sz="1600" dirty="0">
                <a:solidFill>
                  <a:prstClr val="black"/>
                </a:solidFill>
              </a:rPr>
              <a:t>Overloads</a:t>
            </a:r>
          </a:p>
        </p:txBody>
      </p:sp>
      <p:sp>
        <p:nvSpPr>
          <p:cNvPr id="13" name="TextBox 12"/>
          <p:cNvSpPr txBox="1"/>
          <p:nvPr/>
        </p:nvSpPr>
        <p:spPr>
          <a:xfrm>
            <a:off x="4572000" y="838339"/>
            <a:ext cx="1576388" cy="369332"/>
          </a:xfrm>
          <a:prstGeom prst="rect">
            <a:avLst/>
          </a:prstGeom>
          <a:noFill/>
        </p:spPr>
        <p:txBody>
          <a:bodyPr>
            <a:spAutoFit/>
          </a:bodyPr>
          <a:lstStyle/>
          <a:p>
            <a:pPr defTabSz="914400"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Calibri"/>
                <a:ea typeface="Arial" charset="0"/>
                <a:cs typeface="Arial" charset="0"/>
              </a:rPr>
              <a:t>Earthquake</a:t>
            </a:r>
          </a:p>
        </p:txBody>
      </p:sp>
      <p:pic>
        <p:nvPicPr>
          <p:cNvPr id="20488" name="Picture 8" descr="http://nsidc.org/snow/gallery/avalanche.jpg"/>
          <p:cNvPicPr>
            <a:picLocks noChangeAspect="1" noChangeArrowheads="1"/>
          </p:cNvPicPr>
          <p:nvPr/>
        </p:nvPicPr>
        <p:blipFill>
          <a:blip r:embed="rId5"/>
          <a:srcRect/>
          <a:stretch>
            <a:fillRect/>
          </a:stretch>
        </p:blipFill>
        <p:spPr bwMode="auto">
          <a:xfrm>
            <a:off x="6072188" y="831725"/>
            <a:ext cx="2989262"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5" name="TextBox 14"/>
          <p:cNvSpPr txBox="1"/>
          <p:nvPr/>
        </p:nvSpPr>
        <p:spPr>
          <a:xfrm>
            <a:off x="7700972" y="838339"/>
            <a:ext cx="1576387" cy="369332"/>
          </a:xfrm>
          <a:prstGeom prst="rect">
            <a:avLst/>
          </a:prstGeom>
          <a:noFill/>
        </p:spPr>
        <p:txBody>
          <a:bodyPr>
            <a:spAutoFit/>
          </a:bodyPr>
          <a:lstStyle/>
          <a:p>
            <a:pPr defTabSz="914400" fontAlgn="auto">
              <a:spcBef>
                <a:spcPts val="0"/>
              </a:spcBef>
              <a:spcAft>
                <a:spcPts val="0"/>
              </a:spcAft>
              <a:defRPr/>
            </a:pPr>
            <a:r>
              <a:rPr lang="en-US" b="1" dirty="0">
                <a:solidFill>
                  <a:srgbClr val="FFC000"/>
                </a:solidFill>
                <a:effectLst>
                  <a:outerShdw blurRad="38100" dist="38100" dir="2700000" algn="tl">
                    <a:srgbClr val="000000">
                      <a:alpha val="43137"/>
                    </a:srgbClr>
                  </a:outerShdw>
                </a:effectLst>
                <a:latin typeface="Calibri"/>
                <a:ea typeface="Arial" charset="0"/>
                <a:cs typeface="Arial" charset="0"/>
              </a:rPr>
              <a:t>Avalanche</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http://www.kapshow.com/newcities/blackout_real.jpg"/>
          <p:cNvPicPr>
            <a:picLocks noChangeAspect="1" noChangeArrowheads="1"/>
          </p:cNvPicPr>
          <p:nvPr/>
        </p:nvPicPr>
        <p:blipFill>
          <a:blip r:embed="rId3"/>
          <a:srcRect/>
          <a:stretch>
            <a:fillRect/>
          </a:stretch>
        </p:blipFill>
        <p:spPr bwMode="auto">
          <a:xfrm>
            <a:off x="152400" y="2061105"/>
            <a:ext cx="4719638" cy="3463396"/>
          </a:xfrm>
          <a:prstGeom prst="rect">
            <a:avLst/>
          </a:prstGeom>
          <a:noFill/>
          <a:ln w="9525">
            <a:noFill/>
            <a:miter lim="800000"/>
            <a:headEnd/>
            <a:tailEnd/>
          </a:ln>
        </p:spPr>
      </p:pic>
      <p:pic>
        <p:nvPicPr>
          <p:cNvPr id="4100" name="Picture 10" descr="http://upload.wikimedia.org/wikipedia/commons/thumb/e/eb/Map_of_North_America%2C_blackout_2003.svg/515px-Map_of_North_America%2C_blackout_2003.svg.png"/>
          <p:cNvPicPr>
            <a:picLocks noChangeAspect="1" noChangeArrowheads="1"/>
          </p:cNvPicPr>
          <p:nvPr/>
        </p:nvPicPr>
        <p:blipFill>
          <a:blip r:embed="rId4"/>
          <a:srcRect/>
          <a:stretch>
            <a:fillRect/>
          </a:stretch>
        </p:blipFill>
        <p:spPr bwMode="auto">
          <a:xfrm>
            <a:off x="5303838" y="103188"/>
            <a:ext cx="3808412" cy="3689615"/>
          </a:xfrm>
          <a:prstGeom prst="rect">
            <a:avLst/>
          </a:prstGeom>
          <a:noFill/>
          <a:ln w="9525">
            <a:noFill/>
            <a:miter lim="800000"/>
            <a:headEnd/>
            <a:tailEnd/>
          </a:ln>
        </p:spPr>
      </p:pic>
      <p:sp>
        <p:nvSpPr>
          <p:cNvPr id="4" name="Rectangle 3"/>
          <p:cNvSpPr/>
          <p:nvPr/>
        </p:nvSpPr>
        <p:spPr>
          <a:xfrm>
            <a:off x="4924338" y="3391826"/>
            <a:ext cx="4171134" cy="2308324"/>
          </a:xfrm>
          <a:prstGeom prst="rect">
            <a:avLst/>
          </a:prstGeom>
        </p:spPr>
        <p:txBody>
          <a:bodyPr wrap="square">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Consequences</a:t>
            </a:r>
          </a:p>
          <a:p>
            <a:pPr defTabSz="914400" fontAlgn="auto">
              <a:spcBef>
                <a:spcPts val="0"/>
              </a:spcBef>
              <a:spcAft>
                <a:spcPts val="0"/>
              </a:spcAft>
              <a:defRPr/>
            </a:pPr>
            <a:r>
              <a:rPr lang="en-US" dirty="0">
                <a:solidFill>
                  <a:prstClr val="black"/>
                </a:solidFill>
                <a:latin typeface="Calibri"/>
                <a:ea typeface="Arial" charset="0"/>
                <a:cs typeface="Arial" charset="0"/>
              </a:rPr>
              <a:t>More than 508 generating units at 265 power plants shut down during the outage. In the minutes before the event, the NYISO-managed power system was carrying 28,700 MW of load. At the height of the outage, the load had dropped to 5,716 MW, a loss of 80%.</a:t>
            </a:r>
          </a:p>
        </p:txBody>
      </p:sp>
      <p:sp>
        <p:nvSpPr>
          <p:cNvPr id="6" name="Rectangle 5"/>
          <p:cNvSpPr/>
          <p:nvPr/>
        </p:nvSpPr>
        <p:spPr>
          <a:xfrm>
            <a:off x="300038" y="887682"/>
            <a:ext cx="4572000" cy="1200329"/>
          </a:xfrm>
          <a:prstGeom prst="rect">
            <a:avLst/>
          </a:prstGeom>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Origin</a:t>
            </a:r>
          </a:p>
          <a:p>
            <a:pPr defTabSz="914400" fontAlgn="auto">
              <a:spcBef>
                <a:spcPts val="0"/>
              </a:spcBef>
              <a:spcAft>
                <a:spcPts val="0"/>
              </a:spcAft>
              <a:defRPr/>
            </a:pPr>
            <a:r>
              <a:rPr lang="en-US" dirty="0">
                <a:solidFill>
                  <a:prstClr val="black"/>
                </a:solidFill>
                <a:latin typeface="Calibri"/>
                <a:ea typeface="Arial" charset="0"/>
                <a:cs typeface="Arial" charset="0"/>
              </a:rPr>
              <a:t>A 3,500 MW power surge (towards Ontario) affected the transmission grid at 4:10:39 p.m. EDT. (Aug-14-2003)</a:t>
            </a:r>
          </a:p>
        </p:txBody>
      </p:sp>
      <p:sp>
        <p:nvSpPr>
          <p:cNvPr id="4103" name="TextBox 12"/>
          <p:cNvSpPr txBox="1">
            <a:spLocks noChangeArrowheads="1"/>
          </p:cNvSpPr>
          <p:nvPr/>
        </p:nvSpPr>
        <p:spPr bwMode="auto">
          <a:xfrm>
            <a:off x="152400" y="2061104"/>
            <a:ext cx="4719638" cy="369332"/>
          </a:xfrm>
          <a:prstGeom prst="rect">
            <a:avLst/>
          </a:prstGeom>
          <a:noFill/>
          <a:ln w="9525">
            <a:noFill/>
            <a:miter lim="800000"/>
            <a:headEnd/>
            <a:tailEnd/>
          </a:ln>
        </p:spPr>
        <p:txBody>
          <a:bodyPr>
            <a:prstTxWarp prst="textNoShape">
              <a:avLst/>
            </a:prstTxWarp>
            <a:spAutoFit/>
          </a:bodyPr>
          <a:lstStyle/>
          <a:p>
            <a:pPr defTabSz="914400"/>
            <a:r>
              <a:rPr lang="en-US" b="1">
                <a:solidFill>
                  <a:srgbClr val="00B050"/>
                </a:solidFill>
                <a:latin typeface="Calibri" charset="0"/>
                <a:ea typeface="Arial" charset="0"/>
                <a:cs typeface="Arial" charset="0"/>
              </a:rPr>
              <a:t>Before </a:t>
            </a:r>
            <a:r>
              <a:rPr lang="en-US" b="1">
                <a:solidFill>
                  <a:prstClr val="white"/>
                </a:solidFill>
                <a:latin typeface="Calibri" charset="0"/>
                <a:ea typeface="Arial" charset="0"/>
                <a:cs typeface="Arial" charset="0"/>
              </a:rPr>
              <a:t>the blackout         </a:t>
            </a:r>
            <a:r>
              <a:rPr lang="en-US" b="1">
                <a:solidFill>
                  <a:srgbClr val="FF0000"/>
                </a:solidFill>
                <a:latin typeface="Calibri" charset="0"/>
                <a:ea typeface="Arial" charset="0"/>
                <a:cs typeface="Arial" charset="0"/>
              </a:rPr>
              <a:t>After</a:t>
            </a:r>
            <a:r>
              <a:rPr lang="en-US" b="1">
                <a:solidFill>
                  <a:prstClr val="black"/>
                </a:solidFill>
                <a:latin typeface="Calibri" charset="0"/>
                <a:ea typeface="Arial" charset="0"/>
                <a:cs typeface="Arial" charset="0"/>
              </a:rPr>
              <a:t> </a:t>
            </a:r>
            <a:r>
              <a:rPr lang="en-US" b="1">
                <a:solidFill>
                  <a:prstClr val="white"/>
                </a:solidFill>
                <a:latin typeface="Calibri" charset="0"/>
                <a:ea typeface="Arial" charset="0"/>
                <a:cs typeface="Arial" charset="0"/>
              </a:rPr>
              <a:t>the blackout</a:t>
            </a:r>
          </a:p>
        </p:txBody>
      </p:sp>
      <p:sp>
        <p:nvSpPr>
          <p:cNvPr id="4098" name="Title 1"/>
          <p:cNvSpPr>
            <a:spLocks noGrp="1"/>
          </p:cNvSpPr>
          <p:nvPr>
            <p:ph type="title"/>
          </p:nvPr>
        </p:nvSpPr>
        <p:spPr>
          <a:xfrm>
            <a:off x="0" y="254000"/>
            <a:ext cx="6417578"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Northeast Blackout of 2003</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bwMode="auto">
          <a:xfrm rot="5400000" flipH="1" flipV="1">
            <a:off x="-205052" y="2813844"/>
            <a:ext cx="3124729"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a:off x="1357313" y="4374889"/>
            <a:ext cx="7446962" cy="132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30" name="Picture 29"/>
          <p:cNvPicPr>
            <a:picLocks noChangeAspect="1"/>
          </p:cNvPicPr>
          <p:nvPr/>
        </p:nvPicPr>
        <p:blipFill>
          <a:blip r:embed="rId3"/>
          <a:stretch>
            <a:fillRect/>
          </a:stretch>
        </p:blipFill>
        <p:spPr>
          <a:xfrm>
            <a:off x="7085092" y="2812522"/>
            <a:ext cx="1178719" cy="933957"/>
          </a:xfrm>
          <a:prstGeom prst="ellipse">
            <a:avLst/>
          </a:prstGeom>
          <a:ln>
            <a:noFill/>
          </a:ln>
          <a:effectLst>
            <a:softEdge rad="112500"/>
          </a:effectLst>
        </p:spPr>
      </p:pic>
      <p:pic>
        <p:nvPicPr>
          <p:cNvPr id="31" name="Picture 30"/>
          <p:cNvPicPr>
            <a:picLocks noChangeAspect="1"/>
          </p:cNvPicPr>
          <p:nvPr/>
        </p:nvPicPr>
        <p:blipFill>
          <a:blip r:embed="rId4"/>
          <a:stretch>
            <a:fillRect/>
          </a:stretch>
        </p:blipFill>
        <p:spPr>
          <a:xfrm>
            <a:off x="5638800" y="2790203"/>
            <a:ext cx="1128232" cy="937617"/>
          </a:xfrm>
          <a:prstGeom prst="ellipse">
            <a:avLst/>
          </a:prstGeom>
          <a:ln>
            <a:noFill/>
          </a:ln>
          <a:effectLst>
            <a:softEdge rad="112500"/>
          </a:effectLst>
        </p:spPr>
      </p:pic>
      <p:cxnSp>
        <p:nvCxnSpPr>
          <p:cNvPr id="33" name="Straight Connector 32"/>
          <p:cNvCxnSpPr/>
          <p:nvPr/>
        </p:nvCxnSpPr>
        <p:spPr bwMode="auto">
          <a:xfrm rot="5400000">
            <a:off x="3492633" y="3079621"/>
            <a:ext cx="2588948" cy="1587"/>
          </a:xfrm>
          <a:prstGeom prst="line">
            <a:avLst/>
          </a:prstGeom>
          <a:ln w="25400" cap="flat" cmpd="sng" algn="ctr">
            <a:solidFill>
              <a:schemeClr val="accent6"/>
            </a:solidFill>
            <a:prstDash val="dashDot"/>
            <a:round/>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54280" name="TextBox 33"/>
          <p:cNvSpPr txBox="1">
            <a:spLocks noChangeArrowheads="1"/>
          </p:cNvSpPr>
          <p:nvPr/>
        </p:nvSpPr>
        <p:spPr bwMode="auto">
          <a:xfrm>
            <a:off x="8215320" y="4466167"/>
            <a:ext cx="845125"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a:t>&lt;k&gt;-&gt;0</a:t>
            </a:r>
          </a:p>
        </p:txBody>
      </p:sp>
      <p:sp>
        <p:nvSpPr>
          <p:cNvPr id="54281" name="TextBox 34"/>
          <p:cNvSpPr txBox="1">
            <a:spLocks noChangeArrowheads="1"/>
          </p:cNvSpPr>
          <p:nvPr/>
        </p:nvSpPr>
        <p:spPr bwMode="auto">
          <a:xfrm>
            <a:off x="4579945" y="4466167"/>
            <a:ext cx="1132151"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err="1"/>
              <a:t>k</a:t>
            </a:r>
            <a:r>
              <a:rPr lang="en-US" baseline="-25000" dirty="0" err="1"/>
              <a:t>c</a:t>
            </a:r>
            <a:r>
              <a:rPr lang="en-US" baseline="-25000" dirty="0"/>
              <a:t> </a:t>
            </a:r>
            <a:r>
              <a:rPr lang="en-US" dirty="0"/>
              <a:t>: &lt;</a:t>
            </a:r>
            <a:r>
              <a:rPr lang="en-US" dirty="0" err="1"/>
              <a:t>k</a:t>
            </a:r>
            <a:r>
              <a:rPr lang="en-US" dirty="0"/>
              <a:t>&gt;=1</a:t>
            </a:r>
            <a:r>
              <a:rPr lang="en-US" baseline="-25000" dirty="0"/>
              <a:t>  </a:t>
            </a:r>
            <a:endParaRPr lang="en-US" dirty="0"/>
          </a:p>
        </p:txBody>
      </p:sp>
      <p:pic>
        <p:nvPicPr>
          <p:cNvPr id="36" name="Picture 35"/>
          <p:cNvPicPr>
            <a:picLocks noChangeAspect="1"/>
          </p:cNvPicPr>
          <p:nvPr/>
        </p:nvPicPr>
        <p:blipFill>
          <a:blip r:embed="rId5"/>
          <a:stretch>
            <a:fillRect/>
          </a:stretch>
        </p:blipFill>
        <p:spPr>
          <a:xfrm>
            <a:off x="4250539" y="2869076"/>
            <a:ext cx="1071563" cy="915293"/>
          </a:xfrm>
          <a:prstGeom prst="ellipse">
            <a:avLst/>
          </a:prstGeom>
          <a:ln>
            <a:noFill/>
          </a:ln>
          <a:effectLst>
            <a:softEdge rad="112500"/>
          </a:effectLst>
        </p:spPr>
      </p:pic>
      <p:pic>
        <p:nvPicPr>
          <p:cNvPr id="37" name="Picture 36"/>
          <p:cNvPicPr>
            <a:picLocks noChangeAspect="1"/>
          </p:cNvPicPr>
          <p:nvPr/>
        </p:nvPicPr>
        <p:blipFill>
          <a:blip r:embed="rId6"/>
          <a:stretch>
            <a:fillRect/>
          </a:stretch>
        </p:blipFill>
        <p:spPr>
          <a:xfrm>
            <a:off x="2291399" y="2781645"/>
            <a:ext cx="1209046" cy="1026914"/>
          </a:xfrm>
          <a:prstGeom prst="ellipse">
            <a:avLst/>
          </a:prstGeom>
          <a:ln>
            <a:noFill/>
          </a:ln>
          <a:effectLst>
            <a:softEdge rad="112500"/>
          </a:effectLst>
        </p:spPr>
      </p:pic>
      <p:pic>
        <p:nvPicPr>
          <p:cNvPr id="54284" name="Picture 38" descr="struct.png"/>
          <p:cNvPicPr>
            <a:picLocks noChangeAspect="1"/>
          </p:cNvPicPr>
          <p:nvPr/>
        </p:nvPicPr>
        <p:blipFill>
          <a:blip r:embed="rId7"/>
          <a:srcRect l="72076" b="15588"/>
          <a:stretch>
            <a:fillRect/>
          </a:stretch>
        </p:blipFill>
        <p:spPr bwMode="auto">
          <a:xfrm>
            <a:off x="5965825" y="1874574"/>
            <a:ext cx="1265238" cy="937948"/>
          </a:xfrm>
          <a:prstGeom prst="rect">
            <a:avLst/>
          </a:prstGeom>
          <a:noFill/>
          <a:ln w="9525">
            <a:noFill/>
            <a:miter lim="800000"/>
            <a:headEnd/>
            <a:tailEnd/>
          </a:ln>
        </p:spPr>
      </p:pic>
      <p:pic>
        <p:nvPicPr>
          <p:cNvPr id="54285" name="Picture 39" descr="struct.png"/>
          <p:cNvPicPr>
            <a:picLocks noChangeAspect="1"/>
          </p:cNvPicPr>
          <p:nvPr/>
        </p:nvPicPr>
        <p:blipFill>
          <a:blip r:embed="rId7"/>
          <a:srcRect l="36629" r="38557" b="15588"/>
          <a:stretch>
            <a:fillRect/>
          </a:stretch>
        </p:blipFill>
        <p:spPr bwMode="auto">
          <a:xfrm>
            <a:off x="4197350" y="1874574"/>
            <a:ext cx="1125538" cy="937948"/>
          </a:xfrm>
          <a:prstGeom prst="rect">
            <a:avLst/>
          </a:prstGeom>
          <a:noFill/>
          <a:ln w="9525">
            <a:noFill/>
            <a:miter lim="800000"/>
            <a:headEnd/>
            <a:tailEnd/>
          </a:ln>
        </p:spPr>
      </p:pic>
      <p:pic>
        <p:nvPicPr>
          <p:cNvPr id="54286" name="Picture 40" descr="struct.png"/>
          <p:cNvPicPr>
            <a:picLocks noChangeAspect="1"/>
          </p:cNvPicPr>
          <p:nvPr/>
        </p:nvPicPr>
        <p:blipFill>
          <a:blip r:embed="rId7"/>
          <a:srcRect l="-5908" r="75188" b="15588"/>
          <a:stretch>
            <a:fillRect/>
          </a:stretch>
        </p:blipFill>
        <p:spPr bwMode="auto">
          <a:xfrm>
            <a:off x="2106620" y="1919553"/>
            <a:ext cx="1393825" cy="937948"/>
          </a:xfrm>
          <a:prstGeom prst="rect">
            <a:avLst/>
          </a:prstGeom>
          <a:noFill/>
          <a:ln w="9525">
            <a:noFill/>
            <a:miter lim="800000"/>
            <a:headEnd/>
            <a:tailEnd/>
          </a:ln>
        </p:spPr>
      </p:pic>
      <p:sp>
        <p:nvSpPr>
          <p:cNvPr id="54287" name="TextBox 41"/>
          <p:cNvSpPr txBox="1">
            <a:spLocks noChangeArrowheads="1"/>
          </p:cNvSpPr>
          <p:nvPr/>
        </p:nvSpPr>
        <p:spPr bwMode="auto">
          <a:xfrm rot="-5400000">
            <a:off x="68285" y="1946583"/>
            <a:ext cx="1512851" cy="706616"/>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a:t>Component </a:t>
            </a:r>
          </a:p>
          <a:p>
            <a:r>
              <a:rPr lang="en-US" sz="2100"/>
              <a:t>structure</a:t>
            </a:r>
          </a:p>
        </p:txBody>
      </p:sp>
      <p:sp>
        <p:nvSpPr>
          <p:cNvPr id="54288" name="TextBox 42"/>
          <p:cNvSpPr txBox="1">
            <a:spLocks noChangeArrowheads="1"/>
          </p:cNvSpPr>
          <p:nvPr/>
        </p:nvSpPr>
        <p:spPr bwMode="auto">
          <a:xfrm rot="-5400000">
            <a:off x="390982" y="3446957"/>
            <a:ext cx="869045" cy="383450"/>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a:t>Graph</a:t>
            </a:r>
          </a:p>
        </p:txBody>
      </p:sp>
      <p:sp>
        <p:nvSpPr>
          <p:cNvPr id="54289" name="TextBox 43"/>
          <p:cNvSpPr txBox="1">
            <a:spLocks noChangeArrowheads="1"/>
          </p:cNvSpPr>
          <p:nvPr/>
        </p:nvSpPr>
        <p:spPr bwMode="auto">
          <a:xfrm>
            <a:off x="151558" y="5017225"/>
            <a:ext cx="4551469" cy="383450"/>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dirty="0"/>
              <a:t>(Inverse percolation phase transition)</a:t>
            </a:r>
          </a:p>
        </p:txBody>
      </p:sp>
      <p:sp>
        <p:nvSpPr>
          <p:cNvPr id="54290" name="TextBox 18"/>
          <p:cNvSpPr txBox="1">
            <a:spLocks noChangeArrowheads="1"/>
          </p:cNvSpPr>
          <p:nvPr/>
        </p:nvSpPr>
        <p:spPr bwMode="auto">
          <a:xfrm>
            <a:off x="741879" y="762463"/>
            <a:ext cx="3114978"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a:solidFill>
                  <a:srgbClr val="FF0000"/>
                </a:solidFill>
              </a:rPr>
              <a:t>f = fraction of removed nodes</a:t>
            </a:r>
          </a:p>
        </p:txBody>
      </p:sp>
      <p:sp>
        <p:nvSpPr>
          <p:cNvPr id="54291" name="Freeform 20"/>
          <p:cNvSpPr>
            <a:spLocks noChangeArrowheads="1"/>
          </p:cNvSpPr>
          <p:nvPr/>
        </p:nvSpPr>
        <p:spPr bwMode="auto">
          <a:xfrm>
            <a:off x="1390657" y="1412879"/>
            <a:ext cx="3490913" cy="2965979"/>
          </a:xfrm>
          <a:custGeom>
            <a:avLst/>
            <a:gdLst>
              <a:gd name="T0" fmla="*/ 0 w 4964518"/>
              <a:gd name="T1" fmla="*/ 0 h 5062900"/>
              <a:gd name="T2" fmla="*/ 20069 w 4964518"/>
              <a:gd name="T3" fmla="*/ 129519 h 5062900"/>
              <a:gd name="T4" fmla="*/ 60208 w 4964518"/>
              <a:gd name="T5" fmla="*/ 275750 h 5062900"/>
              <a:gd name="T6" fmla="*/ 125434 w 4964518"/>
              <a:gd name="T7" fmla="*/ 455406 h 5062900"/>
              <a:gd name="T8" fmla="*/ 285989 w 4964518"/>
              <a:gd name="T9" fmla="*/ 772937 h 5062900"/>
              <a:gd name="T10" fmla="*/ 486684 w 4964518"/>
              <a:gd name="T11" fmla="*/ 977661 h 5062900"/>
              <a:gd name="T12" fmla="*/ 802778 w 4964518"/>
              <a:gd name="T13" fmla="*/ 1182385 h 5062900"/>
              <a:gd name="T14" fmla="*/ 1063680 w 4964518"/>
              <a:gd name="T15" fmla="*/ 1291013 h 5062900"/>
              <a:gd name="T16" fmla="*/ 1349669 w 4964518"/>
              <a:gd name="T17" fmla="*/ 1382930 h 5062900"/>
              <a:gd name="T18" fmla="*/ 1670780 w 4964518"/>
              <a:gd name="T19" fmla="*/ 1453957 h 5062900"/>
              <a:gd name="T20" fmla="*/ 1680815 w 4964518"/>
              <a:gd name="T21" fmla="*/ 1453957 h 5062900"/>
              <a:gd name="T22" fmla="*/ 1680815 w 4964518"/>
              <a:gd name="T23" fmla="*/ 1453957 h 50629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4518"/>
              <a:gd name="T37" fmla="*/ 0 h 5062900"/>
              <a:gd name="T38" fmla="*/ 4964518 w 4964518"/>
              <a:gd name="T39" fmla="*/ 5062900 h 50629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4518" h="5062900">
                <a:moveTo>
                  <a:pt x="0" y="0"/>
                </a:moveTo>
                <a:cubicBezTo>
                  <a:pt x="14432" y="144310"/>
                  <a:pt x="28864" y="288621"/>
                  <a:pt x="57727" y="447363"/>
                </a:cubicBezTo>
                <a:cubicBezTo>
                  <a:pt x="86591" y="606105"/>
                  <a:pt x="122670" y="764847"/>
                  <a:pt x="173181" y="952451"/>
                </a:cubicBezTo>
                <a:cubicBezTo>
                  <a:pt x="223692" y="1140055"/>
                  <a:pt x="252556" y="1286771"/>
                  <a:pt x="360794" y="1572987"/>
                </a:cubicBezTo>
                <a:cubicBezTo>
                  <a:pt x="469032" y="1859203"/>
                  <a:pt x="649428" y="2369101"/>
                  <a:pt x="822609" y="2669748"/>
                </a:cubicBezTo>
                <a:cubicBezTo>
                  <a:pt x="995790" y="2970395"/>
                  <a:pt x="1152134" y="3141163"/>
                  <a:pt x="1399879" y="3376870"/>
                </a:cubicBezTo>
                <a:cubicBezTo>
                  <a:pt x="1647624" y="3612578"/>
                  <a:pt x="2032470" y="3903605"/>
                  <a:pt x="2309078" y="4083993"/>
                </a:cubicBezTo>
                <a:cubicBezTo>
                  <a:pt x="2585686" y="4264382"/>
                  <a:pt x="2797352" y="4343753"/>
                  <a:pt x="3059529" y="4459201"/>
                </a:cubicBezTo>
                <a:cubicBezTo>
                  <a:pt x="3321706" y="4574650"/>
                  <a:pt x="3591098" y="4682882"/>
                  <a:pt x="3882138" y="4776684"/>
                </a:cubicBezTo>
                <a:cubicBezTo>
                  <a:pt x="4173178" y="4870486"/>
                  <a:pt x="4647020" y="4981124"/>
                  <a:pt x="4805769" y="5022012"/>
                </a:cubicBezTo>
                <a:cubicBezTo>
                  <a:pt x="4964518" y="5062900"/>
                  <a:pt x="4834632" y="5022012"/>
                  <a:pt x="4834632" y="5022012"/>
                </a:cubicBezTo>
              </a:path>
            </a:pathLst>
          </a:custGeom>
          <a:noFill/>
          <a:ln w="57150">
            <a:solidFill>
              <a:srgbClr val="800000"/>
            </a:solidFill>
            <a:round/>
            <a:headEnd/>
            <a:tailEnd/>
          </a:ln>
        </p:spPr>
        <p:txBody>
          <a:bodyPr lIns="59701" tIns="29851" rIns="59701" bIns="29851">
            <a:prstTxWarp prst="textNoShape">
              <a:avLst/>
            </a:prstTxWarp>
          </a:bodyPr>
          <a:lstStyle/>
          <a:p>
            <a:pPr algn="ctr" defTabSz="596900"/>
            <a:endParaRPr lang="hu-HU" sz="2600">
              <a:solidFill>
                <a:srgbClr val="727272"/>
              </a:solidFill>
              <a:latin typeface="Marker Felt" charset="0"/>
              <a:ea typeface="ヒラギノ明朝 ProN W3" charset="-128"/>
              <a:cs typeface="ヒラギノ明朝 ProN W3" charset="-128"/>
              <a:sym typeface="Marker Felt" charset="0"/>
            </a:endParaRPr>
          </a:p>
        </p:txBody>
      </p:sp>
      <p:sp>
        <p:nvSpPr>
          <p:cNvPr id="54292" name="TextBox 21"/>
          <p:cNvSpPr txBox="1">
            <a:spLocks noChangeArrowheads="1"/>
          </p:cNvSpPr>
          <p:nvPr/>
        </p:nvSpPr>
        <p:spPr bwMode="auto">
          <a:xfrm>
            <a:off x="1617774" y="1705932"/>
            <a:ext cx="274531"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b="1" dirty="0">
                <a:solidFill>
                  <a:srgbClr val="FF0000"/>
                </a:solidFill>
              </a:rPr>
              <a:t>S</a:t>
            </a:r>
          </a:p>
        </p:txBody>
      </p:sp>
      <p:sp>
        <p:nvSpPr>
          <p:cNvPr id="21" name="TextBox 20"/>
          <p:cNvSpPr txBox="1"/>
          <p:nvPr/>
        </p:nvSpPr>
        <p:spPr>
          <a:xfrm>
            <a:off x="4881570" y="3971423"/>
            <a:ext cx="1869423" cy="400110"/>
          </a:xfrm>
          <a:prstGeom prst="rect">
            <a:avLst/>
          </a:prstGeom>
          <a:noFill/>
        </p:spPr>
        <p:txBody>
          <a:bodyPr wrap="none" rtlCol="0">
            <a:spAutoFit/>
          </a:bodyPr>
          <a:lstStyle/>
          <a:p>
            <a:r>
              <a:rPr lang="hu-HU" sz="2000" b="1" dirty="0">
                <a:solidFill>
                  <a:srgbClr val="FF0000"/>
                </a:solidFill>
              </a:rPr>
              <a:t>f</a:t>
            </a:r>
            <a:r>
              <a:rPr lang="hu-HU" sz="2000" b="1" baseline="-25000" dirty="0">
                <a:solidFill>
                  <a:srgbClr val="FF0000"/>
                </a:solidFill>
              </a:rPr>
              <a:t>c</a:t>
            </a:r>
            <a:r>
              <a:rPr lang="en-US" sz="2000" b="1" baseline="-25000" dirty="0">
                <a:solidFill>
                  <a:srgbClr val="FF0000"/>
                </a:solidFill>
              </a:rPr>
              <a:t> </a:t>
            </a:r>
            <a:r>
              <a:rPr lang="en-US" sz="2000" b="1" dirty="0">
                <a:solidFill>
                  <a:srgbClr val="FF0000"/>
                </a:solidFill>
              </a:rPr>
              <a:t>=(1-1/N)/&lt;k&gt;</a:t>
            </a:r>
            <a:endParaRPr lang="hu-HU" sz="2000" b="1" dirty="0">
              <a:solidFill>
                <a:srgbClr val="FF0000"/>
              </a:solidFill>
            </a:endParaRPr>
          </a:p>
        </p:txBody>
      </p:sp>
      <p:sp>
        <p:nvSpPr>
          <p:cNvPr id="22" name="TextBox 21"/>
          <p:cNvSpPr txBox="1"/>
          <p:nvPr/>
        </p:nvSpPr>
        <p:spPr>
          <a:xfrm>
            <a:off x="8108208" y="3957936"/>
            <a:ext cx="1191352" cy="400110"/>
          </a:xfrm>
          <a:prstGeom prst="rect">
            <a:avLst/>
          </a:prstGeom>
          <a:noFill/>
        </p:spPr>
        <p:txBody>
          <a:bodyPr wrap="none" rtlCol="0">
            <a:spAutoFit/>
          </a:bodyPr>
          <a:lstStyle/>
          <a:p>
            <a:r>
              <a:rPr lang="en-US" sz="2000" b="1" dirty="0">
                <a:solidFill>
                  <a:srgbClr val="FF0000"/>
                </a:solidFill>
              </a:rPr>
              <a:t>f=1/&lt;k&gt;</a:t>
            </a:r>
            <a:r>
              <a:rPr lang="hu-HU" sz="2000" b="1" dirty="0">
                <a:solidFill>
                  <a:srgbClr val="FF0000"/>
                </a:solidFill>
              </a:rPr>
              <a:t> </a:t>
            </a:r>
            <a:r>
              <a:rPr lang="hu-HU" sz="2000" b="1" baseline="-25000" dirty="0">
                <a:solidFill>
                  <a:srgbClr val="FF0000"/>
                </a:solidFill>
              </a:rPr>
              <a:t> </a:t>
            </a:r>
          </a:p>
        </p:txBody>
      </p:sp>
      <p:graphicFrame>
        <p:nvGraphicFramePr>
          <p:cNvPr id="242690" name="Object 2"/>
          <p:cNvGraphicFramePr>
            <a:graphicFrameLocks noChangeAspect="1"/>
          </p:cNvGraphicFramePr>
          <p:nvPr/>
        </p:nvGraphicFramePr>
        <p:xfrm>
          <a:off x="3704833" y="1035883"/>
          <a:ext cx="2174565" cy="818318"/>
        </p:xfrm>
        <a:graphic>
          <a:graphicData uri="http://schemas.openxmlformats.org/presentationml/2006/ole">
            <mc:AlternateContent xmlns:mc="http://schemas.openxmlformats.org/markup-compatibility/2006">
              <mc:Choice xmlns:v="urn:schemas-microsoft-com:vml" Requires="v">
                <p:oleObj name="Equation" r:id="rId8" imgW="914400" imgH="381000" progId="Equation.3">
                  <p:embed/>
                </p:oleObj>
              </mc:Choice>
              <mc:Fallback>
                <p:oleObj name="Equation" r:id="rId8" imgW="914400" imgH="38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4833" y="1035883"/>
                        <a:ext cx="2174565" cy="818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338899" y="4450143"/>
            <a:ext cx="1075936" cy="369332"/>
          </a:xfrm>
          <a:prstGeom prst="rect">
            <a:avLst/>
          </a:prstGeom>
          <a:noFill/>
        </p:spPr>
        <p:txBody>
          <a:bodyPr wrap="none" rtlCol="0">
            <a:spAutoFit/>
          </a:bodyPr>
          <a:lstStyle/>
          <a:p>
            <a:r>
              <a:rPr lang="en-US" dirty="0"/>
              <a:t>&lt;k&gt;=N-1</a:t>
            </a:r>
          </a:p>
        </p:txBody>
      </p:sp>
      <p:sp>
        <p:nvSpPr>
          <p:cNvPr id="27" name="TextBox 26"/>
          <p:cNvSpPr txBox="1"/>
          <p:nvPr/>
        </p:nvSpPr>
        <p:spPr>
          <a:xfrm>
            <a:off x="1390657" y="3960429"/>
            <a:ext cx="609462" cy="400110"/>
          </a:xfrm>
          <a:prstGeom prst="rect">
            <a:avLst/>
          </a:prstGeom>
          <a:noFill/>
        </p:spPr>
        <p:txBody>
          <a:bodyPr wrap="none" rtlCol="0">
            <a:spAutoFit/>
          </a:bodyPr>
          <a:lstStyle/>
          <a:p>
            <a:r>
              <a:rPr lang="en-US" sz="2000" b="1" dirty="0">
                <a:solidFill>
                  <a:srgbClr val="FF0000"/>
                </a:solidFill>
              </a:rPr>
              <a:t>f=0</a:t>
            </a:r>
            <a:r>
              <a:rPr lang="hu-HU" sz="2000" b="1" baseline="-25000" dirty="0">
                <a:solidFill>
                  <a:srgbClr val="FF0000"/>
                </a:solidFill>
              </a:rPr>
              <a:t> </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3</a:t>
            </a:fld>
            <a:endParaRPr lang="en-US"/>
          </a:p>
        </p:txBody>
      </p:sp>
      <p:sp>
        <p:nvSpPr>
          <p:cNvPr id="4" name="TextBox 3"/>
          <p:cNvSpPr txBox="1"/>
          <p:nvPr/>
        </p:nvSpPr>
        <p:spPr>
          <a:xfrm>
            <a:off x="633779" y="5538"/>
            <a:ext cx="7472880" cy="923330"/>
          </a:xfrm>
          <a:prstGeom prst="rect">
            <a:avLst/>
          </a:prstGeom>
          <a:noFill/>
        </p:spPr>
        <p:txBody>
          <a:bodyPr wrap="none" rtlCol="0">
            <a:spAutoFit/>
          </a:bodyPr>
          <a:lstStyle/>
          <a:p>
            <a:pPr algn="ctr"/>
            <a:r>
              <a:rPr lang="en-US" b="1" dirty="0">
                <a:solidFill>
                  <a:srgbClr val="FF0000"/>
                </a:solidFill>
                <a:latin typeface="Helvetica" charset="0"/>
                <a:ea typeface="Helvetica" charset="0"/>
                <a:cs typeface="Helvetica" charset="0"/>
              </a:rPr>
              <a:t>RANDOM NETWORK: </a:t>
            </a:r>
          </a:p>
          <a:p>
            <a:pPr algn="ctr"/>
            <a:r>
              <a:rPr lang="en-US" b="1" dirty="0">
                <a:solidFill>
                  <a:srgbClr val="FF0000"/>
                </a:solidFill>
                <a:latin typeface="Helvetica" charset="0"/>
                <a:ea typeface="Helvetica" charset="0"/>
                <a:cs typeface="Helvetica" charset="0"/>
              </a:rPr>
              <a:t>DAMAGE IS MODELED AS AN INVERSE PERCOLATION PROCESS</a:t>
            </a:r>
            <a:endParaRPr lang="en-US"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lum bright="6000" contrast="41000"/>
          </a:blip>
          <a:srcRect l="6103" r="5056"/>
          <a:stretch/>
        </p:blipFill>
        <p:spPr bwMode="auto">
          <a:xfrm rot="16200000">
            <a:off x="1992393" y="-1841384"/>
            <a:ext cx="5159230" cy="9143999"/>
          </a:xfrm>
          <a:prstGeom prst="rect">
            <a:avLst/>
          </a:prstGeom>
          <a:noFill/>
          <a:ln w="9525">
            <a:noFill/>
            <a:miter lim="800000"/>
            <a:headEnd/>
            <a:tailEnd/>
          </a:ln>
        </p:spPr>
      </p:pic>
      <p:sp>
        <p:nvSpPr>
          <p:cNvPr id="3"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charset="0"/>
                <a:ea typeface="Helvetica" charset="0"/>
                <a:cs typeface="Helvetica" charset="0"/>
              </a:rPr>
              <a:t>Network Science: Robustness Cascades </a:t>
            </a:r>
            <a:r>
              <a:rPr lang="en-US" sz="600" i="1" dirty="0">
                <a:solidFill>
                  <a:schemeClr val="bg1">
                    <a:lumMod val="65000"/>
                  </a:schemeClr>
                </a:solidFill>
                <a:latin typeface="Helvetica" charset="0"/>
                <a:ea typeface="Helvetica" charset="0"/>
                <a:cs typeface="Helvetica"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2926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Blackouts</a:t>
            </a:r>
          </a:p>
        </p:txBody>
      </p:sp>
      <p:pic>
        <p:nvPicPr>
          <p:cNvPr id="5123" name="Picture 2"/>
          <p:cNvPicPr>
            <a:picLocks noChangeAspect="1" noChangeArrowheads="1"/>
          </p:cNvPicPr>
          <p:nvPr/>
        </p:nvPicPr>
        <p:blipFill>
          <a:blip r:embed="rId3"/>
          <a:srcRect/>
          <a:stretch>
            <a:fillRect/>
          </a:stretch>
        </p:blipFill>
        <p:spPr bwMode="auto">
          <a:xfrm>
            <a:off x="-74613" y="1276618"/>
            <a:ext cx="3884613" cy="3676385"/>
          </a:xfrm>
          <a:prstGeom prst="rect">
            <a:avLst/>
          </a:prstGeom>
          <a:noFill/>
          <a:ln w="9525">
            <a:noFill/>
            <a:miter lim="800000"/>
            <a:headEnd/>
            <a:tailEnd/>
          </a:ln>
          <a:effectLst/>
        </p:spPr>
      </p:pic>
      <p:sp>
        <p:nvSpPr>
          <p:cNvPr id="5124" name="Rectangle 3"/>
          <p:cNvSpPr>
            <a:spLocks noChangeArrowheads="1"/>
          </p:cNvSpPr>
          <p:nvPr/>
        </p:nvSpPr>
        <p:spPr bwMode="auto">
          <a:xfrm>
            <a:off x="839788" y="3057261"/>
            <a:ext cx="2209800" cy="1077218"/>
          </a:xfrm>
          <a:prstGeom prst="rect">
            <a:avLst/>
          </a:prstGeom>
          <a:noFill/>
          <a:ln w="9525">
            <a:noFill/>
            <a:miter lim="800000"/>
            <a:headEnd/>
            <a:tailEnd/>
          </a:ln>
        </p:spPr>
        <p:txBody>
          <a:bodyPr>
            <a:prstTxWarp prst="textNoShape">
              <a:avLst/>
            </a:prstTxWarp>
            <a:spAutoFit/>
          </a:bodyPr>
          <a:lstStyle/>
          <a:p>
            <a:pPr defTabSz="914400"/>
            <a:r>
              <a:rPr lang="en-US" sz="1600" dirty="0">
                <a:solidFill>
                  <a:srgbClr val="4F81BD"/>
                </a:solidFill>
                <a:latin typeface="Calibri" charset="0"/>
                <a:ea typeface="Arial" charset="0"/>
                <a:cs typeface="Arial" charset="0"/>
              </a:rPr>
              <a:t>Probability of energy </a:t>
            </a:r>
            <a:r>
              <a:rPr lang="en-US" sz="1600" dirty="0" err="1">
                <a:solidFill>
                  <a:srgbClr val="4F81BD"/>
                </a:solidFill>
                <a:latin typeface="Calibri" charset="0"/>
                <a:ea typeface="Arial" charset="0"/>
                <a:cs typeface="Arial" charset="0"/>
              </a:rPr>
              <a:t>unserved</a:t>
            </a:r>
            <a:r>
              <a:rPr lang="en-US" sz="1600" dirty="0">
                <a:solidFill>
                  <a:srgbClr val="4F81BD"/>
                </a:solidFill>
                <a:latin typeface="Calibri" charset="0"/>
                <a:ea typeface="Arial" charset="0"/>
                <a:cs typeface="Arial" charset="0"/>
              </a:rPr>
              <a:t> during North American blackouts 1984 to 1998.</a:t>
            </a:r>
          </a:p>
        </p:txBody>
      </p:sp>
      <p:graphicFrame>
        <p:nvGraphicFramePr>
          <p:cNvPr id="6" name="Table 5"/>
          <p:cNvGraphicFramePr>
            <a:graphicFrameLocks noGrp="1"/>
          </p:cNvGraphicFramePr>
          <p:nvPr/>
        </p:nvGraphicFramePr>
        <p:xfrm>
          <a:off x="3859213" y="2984500"/>
          <a:ext cx="5105400" cy="1849503"/>
        </p:xfrm>
        <a:graphic>
          <a:graphicData uri="http://schemas.openxmlformats.org/drawingml/2006/table">
            <a:tbl>
              <a:tblPr firstRow="1" bandRow="1">
                <a:tableStyleId>{5FD0F851-EC5A-4D38-B0AD-8093EC10F338}</a:tableStyleId>
              </a:tblPr>
              <a:tblGrid>
                <a:gridCol w="2733315">
                  <a:extLst>
                    <a:ext uri="{9D8B030D-6E8A-4147-A177-3AD203B41FA5}">
                      <a16:colId xmlns:a16="http://schemas.microsoft.com/office/drawing/2014/main" val="20000"/>
                    </a:ext>
                  </a:extLst>
                </a:gridCol>
                <a:gridCol w="133068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04778">
                <a:tc>
                  <a:txBody>
                    <a:bodyPr/>
                    <a:lstStyle/>
                    <a:p>
                      <a:pPr algn="ctr"/>
                      <a:r>
                        <a:rPr lang="en-US" sz="1500" dirty="0"/>
                        <a:t>Source</a:t>
                      </a:r>
                    </a:p>
                  </a:txBody>
                  <a:tcPr marT="38089" marB="38089" anchor="ctr"/>
                </a:tc>
                <a:tc>
                  <a:txBody>
                    <a:bodyPr/>
                    <a:lstStyle/>
                    <a:p>
                      <a:pPr algn="ctr"/>
                      <a:r>
                        <a:rPr lang="en-US" sz="1500" dirty="0"/>
                        <a:t>Exponent</a:t>
                      </a:r>
                    </a:p>
                  </a:txBody>
                  <a:tcPr marT="38089" marB="38089" anchor="ctr"/>
                </a:tc>
                <a:tc>
                  <a:txBody>
                    <a:bodyPr/>
                    <a:lstStyle/>
                    <a:p>
                      <a:pPr algn="ctr"/>
                      <a:r>
                        <a:rPr lang="en-US" sz="1500" dirty="0"/>
                        <a:t>Quantity</a:t>
                      </a:r>
                    </a:p>
                  </a:txBody>
                  <a:tcPr marT="38089" marB="38089" anchor="ctr"/>
                </a:tc>
                <a:extLst>
                  <a:ext uri="{0D108BD9-81ED-4DB2-BD59-A6C34878D82A}">
                    <a16:rowId xmlns:a16="http://schemas.microsoft.com/office/drawing/2014/main" val="10000"/>
                  </a:ext>
                </a:extLst>
              </a:tr>
              <a:tr h="308945">
                <a:tc>
                  <a:txBody>
                    <a:bodyPr/>
                    <a:lstStyle/>
                    <a:p>
                      <a:pPr algn="ctr"/>
                      <a:r>
                        <a:rPr lang="en-US" sz="1500" dirty="0"/>
                        <a:t>North America</a:t>
                      </a:r>
                    </a:p>
                  </a:txBody>
                  <a:tcPr marT="38089" marB="38089" anchor="ctr"/>
                </a:tc>
                <a:tc>
                  <a:txBody>
                    <a:bodyPr/>
                    <a:lstStyle/>
                    <a:p>
                      <a:pPr algn="ctr"/>
                      <a:r>
                        <a:rPr lang="en-US" sz="1500" dirty="0"/>
                        <a:t>2.0</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1"/>
                  </a:ext>
                </a:extLst>
              </a:tr>
              <a:tr h="308945">
                <a:tc>
                  <a:txBody>
                    <a:bodyPr/>
                    <a:lstStyle/>
                    <a:p>
                      <a:pPr algn="ctr"/>
                      <a:r>
                        <a:rPr lang="en-US" sz="1500" dirty="0"/>
                        <a:t>Sweden</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2"/>
                  </a:ext>
                </a:extLst>
              </a:tr>
              <a:tr h="308945">
                <a:tc>
                  <a:txBody>
                    <a:bodyPr/>
                    <a:lstStyle/>
                    <a:p>
                      <a:pPr algn="ctr"/>
                      <a:r>
                        <a:rPr lang="en-US" sz="1500" dirty="0"/>
                        <a:t>Norway</a:t>
                      </a:r>
                    </a:p>
                  </a:txBody>
                  <a:tcPr marT="38089" marB="38089" anchor="ctr"/>
                </a:tc>
                <a:tc>
                  <a:txBody>
                    <a:bodyPr/>
                    <a:lstStyle/>
                    <a:p>
                      <a:pPr algn="ctr"/>
                      <a:r>
                        <a:rPr lang="en-US" sz="1500" dirty="0"/>
                        <a:t>1.7</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3"/>
                  </a:ext>
                </a:extLst>
              </a:tr>
              <a:tr h="308945">
                <a:tc>
                  <a:txBody>
                    <a:bodyPr/>
                    <a:lstStyle/>
                    <a:p>
                      <a:pPr algn="ctr"/>
                      <a:r>
                        <a:rPr lang="en-US" sz="1500" dirty="0"/>
                        <a:t>New Zealand</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4"/>
                  </a:ext>
                </a:extLst>
              </a:tr>
              <a:tr h="308945">
                <a:tc>
                  <a:txBody>
                    <a:bodyPr/>
                    <a:lstStyle/>
                    <a:p>
                      <a:pPr algn="ctr"/>
                      <a:r>
                        <a:rPr lang="en-US" sz="1500" dirty="0"/>
                        <a:t>China</a:t>
                      </a:r>
                    </a:p>
                  </a:txBody>
                  <a:tcPr marT="38089" marB="38089" anchor="ctr"/>
                </a:tc>
                <a:tc>
                  <a:txBody>
                    <a:bodyPr/>
                    <a:lstStyle/>
                    <a:p>
                      <a:pPr algn="ctr"/>
                      <a:r>
                        <a:rPr lang="en-US" sz="1500" dirty="0"/>
                        <a:t>1.8</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5"/>
                  </a:ext>
                </a:extLst>
              </a:tr>
            </a:tbl>
          </a:graphicData>
        </a:graphic>
      </p:graphicFrame>
      <p:sp>
        <p:nvSpPr>
          <p:cNvPr id="5147" name="Rectangle 7"/>
          <p:cNvSpPr>
            <a:spLocks noChangeArrowheads="1"/>
          </p:cNvSpPr>
          <p:nvPr/>
        </p:nvSpPr>
        <p:spPr bwMode="auto">
          <a:xfrm>
            <a:off x="3661838" y="1266031"/>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dirty="0" err="1">
                <a:solidFill>
                  <a:prstClr val="black"/>
                </a:solidFill>
                <a:latin typeface="Calibri" charset="0"/>
                <a:ea typeface="Arial" charset="0"/>
                <a:cs typeface="Arial" charset="0"/>
              </a:rPr>
              <a:t>Unserved</a:t>
            </a:r>
            <a:r>
              <a:rPr lang="en-US" sz="2000" b="1" dirty="0">
                <a:solidFill>
                  <a:prstClr val="black"/>
                </a:solidFill>
                <a:latin typeface="Calibri" charset="0"/>
                <a:ea typeface="Arial" charset="0"/>
                <a:cs typeface="Arial" charset="0"/>
              </a:rPr>
              <a:t> energy/power magnitude (</a:t>
            </a:r>
            <a:r>
              <a:rPr lang="en-US" sz="2000" b="1" i="1" dirty="0">
                <a:solidFill>
                  <a:prstClr val="black"/>
                </a:solidFill>
                <a:latin typeface="Calibri" charset="0"/>
                <a:ea typeface="Arial" charset="0"/>
                <a:cs typeface="Arial" charset="0"/>
              </a:rPr>
              <a:t>S)</a:t>
            </a:r>
            <a:r>
              <a:rPr lang="en-US" sz="2000" b="1" dirty="0">
                <a:solidFill>
                  <a:prstClr val="black"/>
                </a:solidFill>
                <a:latin typeface="Calibri" charset="0"/>
                <a:ea typeface="Arial" charset="0"/>
                <a:cs typeface="Arial" charset="0"/>
              </a:rPr>
              <a:t> distribution </a:t>
            </a:r>
          </a:p>
        </p:txBody>
      </p:sp>
      <p:sp>
        <p:nvSpPr>
          <p:cNvPr id="5148" name="Rectangle 8"/>
          <p:cNvSpPr>
            <a:spLocks noChangeArrowheads="1"/>
          </p:cNvSpPr>
          <p:nvPr/>
        </p:nvSpPr>
        <p:spPr bwMode="auto">
          <a:xfrm>
            <a:off x="125521" y="5051187"/>
            <a:ext cx="7467384" cy="369332"/>
          </a:xfrm>
          <a:prstGeom prst="rect">
            <a:avLst/>
          </a:prstGeom>
          <a:noFill/>
          <a:ln w="9525">
            <a:noFill/>
            <a:miter lim="800000"/>
            <a:headEnd/>
            <a:tailEnd/>
          </a:ln>
        </p:spPr>
        <p:txBody>
          <a:bodyPr wrap="none">
            <a:prstTxWarp prst="textNoShape">
              <a:avLst/>
            </a:prstTxWarp>
            <a:spAutoFit/>
          </a:bodyPr>
          <a:lstStyle/>
          <a:p>
            <a:pPr defTabSz="914400"/>
            <a:r>
              <a:rPr lang="en-US" dirty="0">
                <a:solidFill>
                  <a:prstClr val="black"/>
                </a:solidFill>
                <a:latin typeface="Calibri" charset="0"/>
                <a:ea typeface="Arial" charset="0"/>
                <a:cs typeface="Arial" charset="0"/>
              </a:rPr>
              <a:t>I. Dobson, B. A. Carreras, V. E. Lynch, D. E. Newman, </a:t>
            </a:r>
            <a:r>
              <a:rPr lang="en-US" i="1" dirty="0">
                <a:solidFill>
                  <a:prstClr val="black"/>
                </a:solidFill>
                <a:latin typeface="Calibri" charset="0"/>
                <a:ea typeface="Arial" charset="0"/>
                <a:cs typeface="Arial" charset="0"/>
              </a:rPr>
              <a:t>CHAOS</a:t>
            </a:r>
            <a:r>
              <a:rPr lang="en-US" dirty="0">
                <a:solidFill>
                  <a:prstClr val="black"/>
                </a:solidFill>
                <a:latin typeface="Calibri" charset="0"/>
                <a:ea typeface="Arial" charset="0"/>
                <a:cs typeface="Arial" charset="0"/>
              </a:rPr>
              <a:t> 17, 026103 (2007)</a:t>
            </a:r>
          </a:p>
        </p:txBody>
      </p:sp>
      <p:sp>
        <p:nvSpPr>
          <p:cNvPr id="10" name="TextBox 9"/>
          <p:cNvSpPr txBox="1">
            <a:spLocks noChangeArrowheads="1"/>
          </p:cNvSpPr>
          <p:nvPr/>
        </p:nvSpPr>
        <p:spPr bwMode="auto">
          <a:xfrm>
            <a:off x="4250784" y="1979075"/>
            <a:ext cx="3578222"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1&lt; </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&lt; 2</a:t>
            </a:r>
            <a:endParaRPr lang="en-US" sz="3200" baseline="30000" dirty="0">
              <a:solidFill>
                <a:srgbClr val="000000"/>
              </a:solidFill>
              <a:latin typeface="Times New Roman" charset="0"/>
              <a:ea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srcRect/>
          <a:stretch>
            <a:fillRect/>
          </a:stretch>
        </p:blipFill>
        <p:spPr bwMode="auto">
          <a:xfrm>
            <a:off x="219075" y="2214563"/>
            <a:ext cx="4552950" cy="2938198"/>
          </a:xfrm>
          <a:prstGeom prst="rect">
            <a:avLst/>
          </a:prstGeom>
          <a:noFill/>
          <a:ln w="9525">
            <a:noFill/>
            <a:miter lim="800000"/>
            <a:headEnd/>
            <a:tailEnd/>
          </a:ln>
          <a:effectLst/>
        </p:spPr>
      </p:pic>
      <p:pic>
        <p:nvPicPr>
          <p:cNvPr id="6147" name="Picture 4" descr="http://upload.wikimedia.org/wikipedia/commons/d/db/Quake_epicenters_1963-98.png"/>
          <p:cNvPicPr>
            <a:picLocks noChangeAspect="1" noChangeArrowheads="1"/>
          </p:cNvPicPr>
          <p:nvPr/>
        </p:nvPicPr>
        <p:blipFill>
          <a:blip r:embed="rId4"/>
          <a:srcRect/>
          <a:stretch>
            <a:fillRect/>
          </a:stretch>
        </p:blipFill>
        <p:spPr bwMode="auto">
          <a:xfrm>
            <a:off x="4200534" y="762000"/>
            <a:ext cx="4879975" cy="2542646"/>
          </a:xfrm>
          <a:prstGeom prst="rect">
            <a:avLst/>
          </a:prstGeom>
          <a:noFill/>
          <a:ln w="9525">
            <a:noFill/>
            <a:miter lim="800000"/>
            <a:headEnd/>
            <a:tailEnd/>
          </a:ln>
        </p:spPr>
      </p:pic>
      <p:sp>
        <p:nvSpPr>
          <p:cNvPr id="6148" name="Title 1"/>
          <p:cNvSpPr>
            <a:spLocks noGrp="1"/>
          </p:cNvSpPr>
          <p:nvPr>
            <p:ph type="title"/>
          </p:nvPr>
        </p:nvSpPr>
        <p:spPr>
          <a:xfrm>
            <a:off x="0" y="153008"/>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Earthquakes</a:t>
            </a:r>
          </a:p>
        </p:txBody>
      </p:sp>
      <p:sp>
        <p:nvSpPr>
          <p:cNvPr id="7" name="TextBox 6"/>
          <p:cNvSpPr txBox="1">
            <a:spLocks noChangeArrowheads="1"/>
          </p:cNvSpPr>
          <p:nvPr/>
        </p:nvSpPr>
        <p:spPr bwMode="auto">
          <a:xfrm>
            <a:off x="4784726" y="4677834"/>
            <a:ext cx="3443170"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a:t>
            </a:r>
            <a:r>
              <a:rPr lang="el-GR" sz="3200" dirty="0">
                <a:solidFill>
                  <a:srgbClr val="000000"/>
                </a:solidFill>
                <a:latin typeface="Times New Roman" charset="0"/>
                <a:ea typeface="Times New Roman" charset="0"/>
                <a:cs typeface="Times New Roman" charset="0"/>
              </a:rPr>
              <a:t>≈</a:t>
            </a:r>
            <a:r>
              <a:rPr lang="en-US" sz="3200" dirty="0">
                <a:solidFill>
                  <a:srgbClr val="000000"/>
                </a:solidFill>
                <a:latin typeface="Times New Roman" charset="0"/>
                <a:ea typeface="Times New Roman" charset="0"/>
                <a:cs typeface="Times New Roman" charset="0"/>
              </a:rPr>
              <a:t> 1.67</a:t>
            </a:r>
            <a:endParaRPr lang="en-US" sz="3200" baseline="30000" dirty="0">
              <a:solidFill>
                <a:srgbClr val="000000"/>
              </a:solidFill>
              <a:latin typeface="Times New Roman" charset="0"/>
              <a:ea typeface="Times New Roman" charset="0"/>
              <a:cs typeface="Times New Roman" charset="0"/>
            </a:endParaRPr>
          </a:p>
        </p:txBody>
      </p:sp>
      <p:sp>
        <p:nvSpPr>
          <p:cNvPr id="6150" name="Rectangle 7"/>
          <p:cNvSpPr>
            <a:spLocks noChangeArrowheads="1"/>
          </p:cNvSpPr>
          <p:nvPr/>
        </p:nvSpPr>
        <p:spPr bwMode="auto">
          <a:xfrm>
            <a:off x="4772025" y="4202907"/>
            <a:ext cx="4897438"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Earthquake size </a:t>
            </a:r>
            <a:r>
              <a:rPr lang="en-US" sz="2000" b="1" i="1">
                <a:solidFill>
                  <a:prstClr val="black"/>
                </a:solidFill>
                <a:latin typeface="Calibri" charset="0"/>
                <a:ea typeface="Arial" charset="0"/>
                <a:cs typeface="Arial" charset="0"/>
              </a:rPr>
              <a:t>S</a:t>
            </a:r>
            <a:r>
              <a:rPr lang="en-US" sz="2000" b="1">
                <a:solidFill>
                  <a:prstClr val="black"/>
                </a:solidFill>
                <a:latin typeface="Calibri" charset="0"/>
                <a:ea typeface="Arial" charset="0"/>
                <a:cs typeface="Arial" charset="0"/>
              </a:rPr>
              <a:t> distribution </a:t>
            </a:r>
          </a:p>
        </p:txBody>
      </p:sp>
      <p:sp>
        <p:nvSpPr>
          <p:cNvPr id="6151" name="Rectangle 8"/>
          <p:cNvSpPr>
            <a:spLocks noChangeArrowheads="1"/>
          </p:cNvSpPr>
          <p:nvPr/>
        </p:nvSpPr>
        <p:spPr bwMode="auto">
          <a:xfrm>
            <a:off x="381000" y="5343261"/>
            <a:ext cx="79248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Y. Y. Kagan, </a:t>
            </a:r>
            <a:r>
              <a:rPr lang="en-US" i="1">
                <a:solidFill>
                  <a:prstClr val="black"/>
                </a:solidFill>
                <a:latin typeface="Calibri" charset="0"/>
                <a:ea typeface="Arial" charset="0"/>
                <a:cs typeface="Arial" charset="0"/>
              </a:rPr>
              <a:t>Phys. Earth Planet. Inter.</a:t>
            </a:r>
            <a:r>
              <a:rPr lang="en-US">
                <a:solidFill>
                  <a:prstClr val="black"/>
                </a:solidFill>
                <a:latin typeface="Calibri" charset="0"/>
                <a:ea typeface="Arial" charset="0"/>
                <a:cs typeface="Arial" charset="0"/>
              </a:rPr>
              <a:t>  135 (2–3), 173–209 (2003)</a:t>
            </a:r>
          </a:p>
        </p:txBody>
      </p:sp>
      <p:sp>
        <p:nvSpPr>
          <p:cNvPr id="6152" name="Rectangle 4"/>
          <p:cNvSpPr>
            <a:spLocks noChangeArrowheads="1"/>
          </p:cNvSpPr>
          <p:nvPr/>
        </p:nvSpPr>
        <p:spPr bwMode="auto">
          <a:xfrm>
            <a:off x="838200" y="4497917"/>
            <a:ext cx="38100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Earthquakes during 1977–2000.</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3"/>
          <p:cNvSpPr txBox="1">
            <a:spLocks noChangeArrowheads="1"/>
          </p:cNvSpPr>
          <p:nvPr/>
        </p:nvSpPr>
        <p:spPr bwMode="auto">
          <a:xfrm>
            <a:off x="109538" y="526256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rgbClr val="376092"/>
                </a:solidFill>
                <a:latin typeface="Helvetica" pitchFamily="34" charset="0"/>
              </a:rPr>
              <a:t>M. E. J. Newman, Phys. Rev. Lett. </a:t>
            </a:r>
            <a:r>
              <a:rPr lang="en-US" altLang="en-US" sz="1200" b="1">
                <a:solidFill>
                  <a:srgbClr val="376092"/>
                </a:solidFill>
                <a:latin typeface="Helvetica" pitchFamily="34" charset="0"/>
              </a:rPr>
              <a:t>89,</a:t>
            </a:r>
            <a:r>
              <a:rPr lang="en-US" altLang="en-US" sz="1200">
                <a:solidFill>
                  <a:srgbClr val="376092"/>
                </a:solidFill>
                <a:latin typeface="Helvetica" pitchFamily="34" charset="0"/>
              </a:rPr>
              <a:t> 208701 (2002)</a:t>
            </a:r>
          </a:p>
        </p:txBody>
      </p:sp>
      <p:pic>
        <p:nvPicPr>
          <p:cNvPr id="46085" name="Content Placeholder 3" descr="assort_percolation.jpg"/>
          <p:cNvPicPr>
            <a:picLocks noChangeAspect="1"/>
          </p:cNvPicPr>
          <p:nvPr/>
        </p:nvPicPr>
        <p:blipFill>
          <a:blip r:embed="rId2">
            <a:extLst>
              <a:ext uri="{28A0092B-C50C-407E-A947-70E740481C1C}">
                <a14:useLocalDpi xmlns:a14="http://schemas.microsoft.com/office/drawing/2010/main" val="0"/>
              </a:ext>
            </a:extLst>
          </a:blip>
          <a:srcRect l="-15796" r="-15796"/>
          <a:stretch>
            <a:fillRect/>
          </a:stretch>
        </p:blipFill>
        <p:spPr bwMode="auto">
          <a:xfrm>
            <a:off x="465138" y="889000"/>
            <a:ext cx="73818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4</a:t>
            </a:fld>
            <a:endParaRPr lang="en-US"/>
          </a:p>
        </p:txBody>
      </p:sp>
      <p:sp>
        <p:nvSpPr>
          <p:cNvPr id="3" name="TextBox 2"/>
          <p:cNvSpPr txBox="1"/>
          <p:nvPr/>
        </p:nvSpPr>
        <p:spPr>
          <a:xfrm>
            <a:off x="465138" y="68306"/>
            <a:ext cx="7866256" cy="646331"/>
          </a:xfrm>
          <a:prstGeom prst="rect">
            <a:avLst/>
          </a:prstGeom>
          <a:noFill/>
        </p:spPr>
        <p:txBody>
          <a:bodyPr wrap="none" rtlCol="0">
            <a:spAutoFit/>
          </a:bodyPr>
          <a:lstStyle/>
          <a:p>
            <a:r>
              <a:rPr lang="en-US" altLang="en-US" b="1" dirty="0">
                <a:solidFill>
                  <a:srgbClr val="FF0000"/>
                </a:solidFill>
                <a:latin typeface="Helvetica" pitchFamily="34" charset="0"/>
              </a:rPr>
              <a:t>FINAL REMARKS: EFFECT OF ASSORTATIVE MIXING: PERCOLATION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698501"/>
            <a:ext cx="9042143" cy="181998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Problem: </a:t>
            </a:r>
            <a:r>
              <a:rPr lang="en-US" sz="1600" dirty="0"/>
              <a:t>What are the consequences of removing a fraction </a:t>
            </a:r>
            <a:r>
              <a:rPr lang="en-US" sz="1600" i="1" dirty="0" err="1"/>
              <a:t>f</a:t>
            </a:r>
            <a:r>
              <a:rPr lang="en-US" sz="1600" dirty="0"/>
              <a:t> of all nodes?</a:t>
            </a:r>
          </a:p>
          <a:p>
            <a:pPr eaLnBrk="0" hangingPunct="0">
              <a:lnSpc>
                <a:spcPct val="120000"/>
              </a:lnSpc>
            </a:pPr>
            <a:r>
              <a:rPr lang="en-US" sz="1400" dirty="0"/>
              <a:t>		At what threshold </a:t>
            </a:r>
            <a:r>
              <a:rPr lang="en-US" sz="1400" dirty="0" err="1"/>
              <a:t>f</a:t>
            </a:r>
            <a:r>
              <a:rPr lang="en-US" sz="1400" baseline="-25000" dirty="0" err="1"/>
              <a:t>c</a:t>
            </a:r>
            <a:r>
              <a:rPr lang="en-US" sz="1400" dirty="0"/>
              <a:t> will the network fall apart (no giant component)?</a:t>
            </a:r>
          </a:p>
          <a:p>
            <a:pPr eaLnBrk="0" hangingPunct="0">
              <a:lnSpc>
                <a:spcPct val="120000"/>
              </a:lnSpc>
            </a:pPr>
            <a:r>
              <a:rPr lang="en-US" sz="1600" dirty="0"/>
              <a:t>Random node removal changes </a:t>
            </a:r>
          </a:p>
          <a:p>
            <a:pPr eaLnBrk="0" hangingPunct="0">
              <a:lnSpc>
                <a:spcPct val="120000"/>
              </a:lnSpc>
            </a:pPr>
            <a:r>
              <a:rPr lang="en-US" sz="1600" dirty="0"/>
              <a:t>	the degree of individual nodes [</a:t>
            </a:r>
            <a:r>
              <a:rPr lang="en-US" sz="1600" dirty="0" err="1"/>
              <a:t>k</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dirty="0">
                <a:sym typeface="Wingdings"/>
              </a:rPr>
              <a:t>’</a:t>
            </a:r>
            <a:r>
              <a:rPr lang="en-US" sz="1600" dirty="0"/>
              <a:t> ≤</a:t>
            </a:r>
            <a:r>
              <a:rPr lang="en-US" sz="1600" dirty="0" err="1"/>
              <a:t>k</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i="1" dirty="0" err="1"/>
              <a:t>k</a:t>
            </a:r>
            <a:r>
              <a:rPr lang="en-US" sz="1600" dirty="0"/>
              <a:t> will loose some links and become a node with degree </a:t>
            </a:r>
            <a:r>
              <a:rPr lang="en-US" sz="1600" i="1" dirty="0" err="1"/>
              <a:t>k</a:t>
            </a:r>
            <a:r>
              <a:rPr lang="en-US" sz="1600" i="1" dirty="0"/>
              <a:t>’ </a:t>
            </a:r>
            <a:r>
              <a:rPr lang="en-US" sz="1600" dirty="0"/>
              <a:t>with probability:</a:t>
            </a:r>
            <a:endParaRPr lang="en-US" sz="1600" dirty="0">
              <a:solidFill>
                <a:srgbClr val="6666FF"/>
              </a:solidFill>
            </a:endParaRPr>
          </a:p>
        </p:txBody>
      </p:sp>
      <p:sp>
        <p:nvSpPr>
          <p:cNvPr id="26" name="Text Box 8"/>
          <p:cNvSpPr txBox="1">
            <a:spLocks noChangeArrowheads="1"/>
          </p:cNvSpPr>
          <p:nvPr/>
        </p:nvSpPr>
        <p:spPr bwMode="auto">
          <a:xfrm>
            <a:off x="51313" y="5239915"/>
            <a:ext cx="3861442" cy="350865"/>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400" dirty="0"/>
              <a:t>Cohen et al., </a:t>
            </a:r>
            <a:r>
              <a:rPr lang="en-US" sz="1400" i="1" dirty="0"/>
              <a:t>Phys. Rev. </a:t>
            </a:r>
            <a:r>
              <a:rPr lang="en-US" sz="1400" i="1" dirty="0" err="1"/>
              <a:t>Lett</a:t>
            </a:r>
            <a:r>
              <a:rPr lang="en-US" sz="1400" dirty="0"/>
              <a:t>. </a:t>
            </a:r>
            <a:r>
              <a:rPr lang="en-US" sz="1400" b="1" dirty="0"/>
              <a:t>85,</a:t>
            </a:r>
            <a:r>
              <a:rPr lang="en-US" sz="1400" dirty="0"/>
              <a:t> 4626 (2000).</a:t>
            </a:r>
          </a:p>
        </p:txBody>
      </p:sp>
      <p:graphicFrame>
        <p:nvGraphicFramePr>
          <p:cNvPr id="6" name="Object 13"/>
          <p:cNvGraphicFramePr>
            <a:graphicFrameLocks noChangeAspect="1"/>
          </p:cNvGraphicFramePr>
          <p:nvPr/>
        </p:nvGraphicFramePr>
        <p:xfrm>
          <a:off x="5845450" y="2681528"/>
          <a:ext cx="2955925" cy="598488"/>
        </p:xfrm>
        <a:graphic>
          <a:graphicData uri="http://schemas.openxmlformats.org/presentationml/2006/ole">
            <mc:AlternateContent xmlns:mc="http://schemas.openxmlformats.org/markup-compatibility/2006">
              <mc:Choice xmlns:v="urn:schemas-microsoft-com:vml" Requires="v">
                <p:oleObj name="Equation" r:id="rId3" imgW="2019300" imgH="444500" progId="Equation.3">
                  <p:embed/>
                </p:oleObj>
              </mc:Choice>
              <mc:Fallback>
                <p:oleObj name="Equation" r:id="rId3" imgW="2019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450" y="2681528"/>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8"/>
          <p:cNvGraphicFramePr>
            <a:graphicFrameLocks noChangeAspect="1"/>
          </p:cNvGraphicFramePr>
          <p:nvPr/>
        </p:nvGraphicFramePr>
        <p:xfrm>
          <a:off x="368306" y="2618922"/>
          <a:ext cx="2176463" cy="598487"/>
        </p:xfrm>
        <a:graphic>
          <a:graphicData uri="http://schemas.openxmlformats.org/presentationml/2006/ole">
            <mc:AlternateContent xmlns:mc="http://schemas.openxmlformats.org/markup-compatibility/2006">
              <mc:Choice xmlns:v="urn:schemas-microsoft-com:vml" Requires="v">
                <p:oleObj name="Equation" r:id="rId5" imgW="1485900" imgH="444500" progId="Equation.3">
                  <p:embed/>
                </p:oleObj>
              </mc:Choice>
              <mc:Fallback>
                <p:oleObj name="Equation" r:id="rId5" imgW="14859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6" y="2618922"/>
                        <a:ext cx="2176463"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276606" y="2555422"/>
            <a:ext cx="2468177" cy="1169551"/>
          </a:xfrm>
          <a:prstGeom prst="rect">
            <a:avLst/>
          </a:prstGeom>
          <a:noFill/>
        </p:spPr>
        <p:txBody>
          <a:bodyPr wrap="square" rtlCol="0">
            <a:spAutoFit/>
          </a:bodyPr>
          <a:lstStyle/>
          <a:p>
            <a:r>
              <a:rPr lang="hu-HU" sz="1400" dirty="0"/>
              <a:t>The prob. that we had a </a:t>
            </a:r>
            <a:r>
              <a:rPr lang="hu-HU" sz="1400" i="1" dirty="0"/>
              <a:t>k</a:t>
            </a:r>
            <a:r>
              <a:rPr lang="hu-HU" sz="1400" dirty="0"/>
              <a:t> degree node was </a:t>
            </a:r>
            <a:r>
              <a:rPr lang="hu-HU" sz="1400" i="1" dirty="0"/>
              <a:t>P(k)</a:t>
            </a:r>
            <a:r>
              <a:rPr lang="hu-HU" sz="1400" dirty="0"/>
              <a:t>, so the probability that we will have a new node with degree </a:t>
            </a:r>
            <a:r>
              <a:rPr lang="hu-HU" sz="1400" i="1" dirty="0"/>
              <a:t>k’ </a:t>
            </a:r>
            <a:r>
              <a:rPr lang="hu-HU" sz="1400" dirty="0"/>
              <a:t>: </a:t>
            </a:r>
          </a:p>
        </p:txBody>
      </p:sp>
      <p:sp>
        <p:nvSpPr>
          <p:cNvPr id="13" name="TextBox 12"/>
          <p:cNvSpPr txBox="1"/>
          <p:nvPr/>
        </p:nvSpPr>
        <p:spPr>
          <a:xfrm>
            <a:off x="306120" y="3312817"/>
            <a:ext cx="1114424" cy="553998"/>
          </a:xfrm>
          <a:prstGeom prst="rect">
            <a:avLst/>
          </a:prstGeom>
          <a:noFill/>
        </p:spPr>
        <p:txBody>
          <a:bodyPr wrap="square" rtlCol="0">
            <a:spAutoFit/>
          </a:bodyPr>
          <a:lstStyle/>
          <a:p>
            <a:r>
              <a:rPr lang="hu-HU" sz="1000" dirty="0"/>
              <a:t>Remove k-k’ links, each  with probability f</a:t>
            </a:r>
          </a:p>
        </p:txBody>
      </p:sp>
      <p:sp>
        <p:nvSpPr>
          <p:cNvPr id="14" name="TextBox 13"/>
          <p:cNvSpPr txBox="1"/>
          <p:nvPr/>
        </p:nvSpPr>
        <p:spPr>
          <a:xfrm>
            <a:off x="1420550" y="3300117"/>
            <a:ext cx="1333501" cy="553998"/>
          </a:xfrm>
          <a:prstGeom prst="rect">
            <a:avLst/>
          </a:prstGeom>
          <a:noFill/>
        </p:spPr>
        <p:txBody>
          <a:bodyPr wrap="square" rtlCol="0">
            <a:spAutoFit/>
          </a:bodyPr>
          <a:lstStyle/>
          <a:p>
            <a:r>
              <a:rPr lang="hu-HU" sz="1000" dirty="0"/>
              <a:t>Leave k’ links untouched, each  with probability 1-f</a:t>
            </a:r>
          </a:p>
        </p:txBody>
      </p:sp>
      <p:cxnSp>
        <p:nvCxnSpPr>
          <p:cNvPr id="16" name="Straight Arrow Connector 15"/>
          <p:cNvCxnSpPr/>
          <p:nvPr/>
        </p:nvCxnSpPr>
        <p:spPr>
          <a:xfrm rot="5400000" flipH="1" flipV="1">
            <a:off x="631464" y="3080946"/>
            <a:ext cx="295466" cy="168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1399154" y="3027566"/>
            <a:ext cx="295466" cy="252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0701" y="4267203"/>
            <a:ext cx="8572756" cy="646331"/>
          </a:xfrm>
          <a:prstGeom prst="rect">
            <a:avLst/>
          </a:prstGeom>
          <a:noFill/>
        </p:spPr>
        <p:txBody>
          <a:bodyPr wrap="square" rtlCol="0">
            <a:spAutoFit/>
          </a:bodyPr>
          <a:lstStyle/>
          <a:p>
            <a:r>
              <a:rPr lang="hu-HU" dirty="0"/>
              <a:t>Let us asume that we know &lt;k&gt; and &lt;k</a:t>
            </a:r>
            <a:r>
              <a:rPr lang="hu-HU" baseline="30000" dirty="0"/>
              <a:t>2</a:t>
            </a:r>
            <a:r>
              <a:rPr lang="hu-HU" dirty="0"/>
              <a:t>&gt; for the original degree distribution P(k) </a:t>
            </a:r>
          </a:p>
          <a:p>
            <a:r>
              <a:rPr lang="en-US" dirty="0" err="1">
                <a:sym typeface="Wingdings"/>
              </a:rPr>
              <a:t></a:t>
            </a:r>
            <a:r>
              <a:rPr lang="hu-HU" dirty="0"/>
              <a:t> calculate &lt;k’&gt; , &lt;k’</a:t>
            </a:r>
            <a:r>
              <a:rPr lang="hu-HU" baseline="30000" dirty="0"/>
              <a:t>2</a:t>
            </a:r>
            <a:r>
              <a:rPr lang="hu-HU" dirty="0"/>
              <a:t>&gt; for the new degree distribution P’(k’).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5</a:t>
            </a:fld>
            <a:endParaRPr lang="en-US"/>
          </a:p>
        </p:txBody>
      </p:sp>
      <p:sp>
        <p:nvSpPr>
          <p:cNvPr id="3" name="TextBox 2"/>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8"/>
          <p:cNvSpPr txBox="1">
            <a:spLocks noChangeArrowheads="1"/>
          </p:cNvSpPr>
          <p:nvPr/>
        </p:nvSpPr>
        <p:spPr bwMode="auto">
          <a:xfrm>
            <a:off x="112538" y="5236422"/>
            <a:ext cx="4928114"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rgbClr val="000000"/>
                </a:solidFill>
              </a:rPr>
              <a:t>Cohen et al., Phys. Rev. </a:t>
            </a:r>
            <a:r>
              <a:rPr lang="en-US" dirty="0" err="1">
                <a:solidFill>
                  <a:srgbClr val="000000"/>
                </a:solidFill>
              </a:rPr>
              <a:t>Lett</a:t>
            </a:r>
            <a:r>
              <a:rPr lang="en-US" dirty="0">
                <a:solidFill>
                  <a:srgbClr val="000000"/>
                </a:solidFill>
              </a:rPr>
              <a:t>. 85, 4626 (2000).</a:t>
            </a:r>
          </a:p>
        </p:txBody>
      </p:sp>
      <p:graphicFrame>
        <p:nvGraphicFramePr>
          <p:cNvPr id="6" name="Object 13"/>
          <p:cNvGraphicFramePr>
            <a:graphicFrameLocks noChangeAspect="1"/>
          </p:cNvGraphicFramePr>
          <p:nvPr/>
        </p:nvGraphicFramePr>
        <p:xfrm>
          <a:off x="320681" y="698500"/>
          <a:ext cx="2955925" cy="598488"/>
        </p:xfrm>
        <a:graphic>
          <a:graphicData uri="http://schemas.openxmlformats.org/presentationml/2006/ole">
            <mc:AlternateContent xmlns:mc="http://schemas.openxmlformats.org/markup-compatibility/2006">
              <mc:Choice xmlns:v="urn:schemas-microsoft-com:vml" Requires="v">
                <p:oleObj name="Equation" r:id="rId3" imgW="2019300" imgH="444500" progId="Equation.3">
                  <p:embed/>
                </p:oleObj>
              </mc:Choice>
              <mc:Fallback>
                <p:oleObj name="Equation" r:id="rId3" imgW="2019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81" y="698500"/>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517900" y="791746"/>
            <a:ext cx="5294138" cy="338554"/>
          </a:xfrm>
          <a:prstGeom prst="rect">
            <a:avLst/>
          </a:prstGeom>
          <a:noFill/>
        </p:spPr>
        <p:txBody>
          <a:bodyPr wrap="none" rtlCol="0">
            <a:spAutoFit/>
          </a:bodyPr>
          <a:lstStyle/>
          <a:p>
            <a:r>
              <a:rPr lang="hu-HU" sz="1600" dirty="0"/>
              <a:t>Degree distribution after we removed </a:t>
            </a:r>
            <a:r>
              <a:rPr lang="hu-HU" sz="1600" i="1" dirty="0"/>
              <a:t>f</a:t>
            </a:r>
            <a:r>
              <a:rPr lang="hu-HU" sz="1600" dirty="0"/>
              <a:t> fraction of nodes.</a:t>
            </a:r>
          </a:p>
        </p:txBody>
      </p:sp>
      <p:graphicFrame>
        <p:nvGraphicFramePr>
          <p:cNvPr id="2" name="Object 4"/>
          <p:cNvGraphicFramePr>
            <a:graphicFrameLocks noChangeAspect="1"/>
          </p:cNvGraphicFramePr>
          <p:nvPr/>
        </p:nvGraphicFramePr>
        <p:xfrm>
          <a:off x="112538" y="1414855"/>
          <a:ext cx="8820150" cy="540946"/>
        </p:xfrm>
        <a:graphic>
          <a:graphicData uri="http://schemas.openxmlformats.org/presentationml/2006/ole">
            <mc:AlternateContent xmlns:mc="http://schemas.openxmlformats.org/markup-compatibility/2006">
              <mc:Choice xmlns:v="urn:schemas-microsoft-com:vml" Requires="v">
                <p:oleObj name="Equation" r:id="rId5" imgW="6667500" imgH="444500" progId="Equation.3">
                  <p:embed/>
                </p:oleObj>
              </mc:Choice>
              <mc:Fallback>
                <p:oleObj name="Equation" r:id="rId5" imgW="66675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8" y="1414855"/>
                        <a:ext cx="8820150" cy="540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36581" y="2306621"/>
            <a:ext cx="2384425" cy="1077218"/>
          </a:xfrm>
          <a:prstGeom prst="rect">
            <a:avLst/>
          </a:prstGeom>
          <a:noFill/>
        </p:spPr>
        <p:txBody>
          <a:bodyPr wrap="square" rtlCol="0">
            <a:spAutoFit/>
          </a:bodyPr>
          <a:lstStyle/>
          <a:p>
            <a:r>
              <a:rPr lang="hu-HU" sz="1600" dirty="0"/>
              <a:t>The sum is done over the triangl</a:t>
            </a:r>
            <a:r>
              <a:rPr lang="en-US" sz="1600" dirty="0"/>
              <a:t>e</a:t>
            </a:r>
            <a:r>
              <a:rPr lang="hu-HU" sz="1600" dirty="0"/>
              <a:t> shown in the right, so we can replace it with</a:t>
            </a:r>
          </a:p>
        </p:txBody>
      </p:sp>
      <p:sp>
        <p:nvSpPr>
          <p:cNvPr id="22" name="Right Triangle 21"/>
          <p:cNvSpPr/>
          <p:nvPr/>
        </p:nvSpPr>
        <p:spPr>
          <a:xfrm rot="5400000">
            <a:off x="3600193" y="2193113"/>
            <a:ext cx="1130300" cy="133401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27" name="Straight Arrow Connector 26"/>
          <p:cNvCxnSpPr>
            <a:stCxn id="22" idx="4"/>
          </p:cNvCxnSpPr>
          <p:nvPr/>
        </p:nvCxnSpPr>
        <p:spPr>
          <a:xfrm rot="10800000" flipH="1">
            <a:off x="3498335" y="3425271"/>
            <a:ext cx="133401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2952511" y="2857224"/>
            <a:ext cx="109164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27963" y="3065288"/>
            <a:ext cx="325229" cy="338554"/>
          </a:xfrm>
          <a:prstGeom prst="rect">
            <a:avLst/>
          </a:prstGeom>
          <a:noFill/>
        </p:spPr>
        <p:txBody>
          <a:bodyPr wrap="none" rtlCol="0">
            <a:spAutoFit/>
          </a:bodyPr>
          <a:lstStyle/>
          <a:p>
            <a:r>
              <a:rPr lang="hu-HU" sz="1600" dirty="0"/>
              <a:t>k’</a:t>
            </a:r>
          </a:p>
        </p:txBody>
      </p:sp>
      <p:sp>
        <p:nvSpPr>
          <p:cNvPr id="31" name="TextBox 30"/>
          <p:cNvSpPr txBox="1"/>
          <p:nvPr/>
        </p:nvSpPr>
        <p:spPr>
          <a:xfrm>
            <a:off x="3492506" y="2269124"/>
            <a:ext cx="940883" cy="338554"/>
          </a:xfrm>
          <a:prstGeom prst="rect">
            <a:avLst/>
          </a:prstGeom>
          <a:noFill/>
        </p:spPr>
        <p:txBody>
          <a:bodyPr wrap="none" rtlCol="0">
            <a:spAutoFit/>
          </a:bodyPr>
          <a:lstStyle/>
          <a:p>
            <a:r>
              <a:rPr lang="hu-HU" sz="1600" dirty="0"/>
              <a:t>k=[k’, ∞)</a:t>
            </a:r>
          </a:p>
        </p:txBody>
      </p:sp>
      <p:graphicFrame>
        <p:nvGraphicFramePr>
          <p:cNvPr id="3" name="Object 5"/>
          <p:cNvGraphicFramePr>
            <a:graphicFrameLocks noChangeAspect="1"/>
          </p:cNvGraphicFramePr>
          <p:nvPr/>
        </p:nvGraphicFramePr>
        <p:xfrm>
          <a:off x="5087944" y="2466975"/>
          <a:ext cx="1728787" cy="598488"/>
        </p:xfrm>
        <a:graphic>
          <a:graphicData uri="http://schemas.openxmlformats.org/presentationml/2006/ole">
            <mc:AlternateContent xmlns:mc="http://schemas.openxmlformats.org/markup-compatibility/2006">
              <mc:Choice xmlns:v="urn:schemas-microsoft-com:vml" Requires="v">
                <p:oleObj name="Equation" r:id="rId7" imgW="1181100" imgH="444500" progId="Equation.3">
                  <p:embed/>
                </p:oleObj>
              </mc:Choice>
              <mc:Fallback>
                <p:oleObj name="Equation" r:id="rId7" imgW="11811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944" y="2466975"/>
                        <a:ext cx="172878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153417" y="3485753"/>
          <a:ext cx="8999538" cy="552847"/>
        </p:xfrm>
        <a:graphic>
          <a:graphicData uri="http://schemas.openxmlformats.org/presentationml/2006/ole">
            <mc:AlternateContent xmlns:mc="http://schemas.openxmlformats.org/markup-compatibility/2006">
              <mc:Choice xmlns:v="urn:schemas-microsoft-com:vml" Requires="v">
                <p:oleObj name="Equation" r:id="rId9" imgW="6654800" imgH="444500" progId="Equation.3">
                  <p:embed/>
                </p:oleObj>
              </mc:Choice>
              <mc:Fallback>
                <p:oleObj name="Equation" r:id="rId9" imgW="66548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417" y="3485753"/>
                        <a:ext cx="8999538" cy="552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4150" y="4230688"/>
          <a:ext cx="6616700" cy="596900"/>
        </p:xfrm>
        <a:graphic>
          <a:graphicData uri="http://schemas.openxmlformats.org/presentationml/2006/ole">
            <mc:AlternateContent xmlns:mc="http://schemas.openxmlformats.org/markup-compatibility/2006">
              <mc:Choice xmlns:v="urn:schemas-microsoft-com:vml" Requires="v">
                <p:oleObj name="Equation" r:id="rId11" imgW="4521200" imgH="444500" progId="Equation.3">
                  <p:embed/>
                </p:oleObj>
              </mc:Choice>
              <mc:Fallback>
                <p:oleObj name="Equation" r:id="rId11" imgW="45212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50" y="4230688"/>
                        <a:ext cx="6616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5681138" y="4273021"/>
            <a:ext cx="1177925" cy="47651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4081" y="4209524"/>
            <a:ext cx="536575" cy="754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945380" y="1955801"/>
            <a:ext cx="39873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27352" y="4038600"/>
            <a:ext cx="39873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433389" y="2019300"/>
            <a:ext cx="2505645" cy="201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60ACE4DE-63A2-4EDB-B108-50180319ECC2}" type="slidenum">
              <a:rPr lang="en-US" smtClean="0"/>
              <a:pPr>
                <a:defRPr/>
              </a:pPr>
              <a:t>6</a:t>
            </a:fld>
            <a:endParaRPr lang="en-US"/>
          </a:p>
        </p:txBody>
      </p:sp>
      <p:sp>
        <p:nvSpPr>
          <p:cNvPr id="24" name="TextBox 23"/>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8"/>
          <p:cNvSpPr txBox="1">
            <a:spLocks noChangeArrowheads="1"/>
          </p:cNvSpPr>
          <p:nvPr/>
        </p:nvSpPr>
        <p:spPr bwMode="auto">
          <a:xfrm>
            <a:off x="-34925" y="5091753"/>
            <a:ext cx="4928114"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Cohen et al., Phys. Rev. </a:t>
            </a:r>
            <a:r>
              <a:rPr lang="en-US" dirty="0" err="1">
                <a:solidFill>
                  <a:schemeClr val="accent2"/>
                </a:solidFill>
              </a:rPr>
              <a:t>Lett</a:t>
            </a:r>
            <a:r>
              <a:rPr lang="en-US" dirty="0">
                <a:solidFill>
                  <a:schemeClr val="accent2"/>
                </a:solidFill>
              </a:rPr>
              <a:t>. 85, 4626 (2000).</a:t>
            </a:r>
          </a:p>
        </p:txBody>
      </p:sp>
      <p:sp>
        <p:nvSpPr>
          <p:cNvPr id="15" name="TextBox 14"/>
          <p:cNvSpPr txBox="1"/>
          <p:nvPr/>
        </p:nvSpPr>
        <p:spPr>
          <a:xfrm>
            <a:off x="3517900" y="791746"/>
            <a:ext cx="5294138" cy="338554"/>
          </a:xfrm>
          <a:prstGeom prst="rect">
            <a:avLst/>
          </a:prstGeom>
          <a:noFill/>
        </p:spPr>
        <p:txBody>
          <a:bodyPr wrap="none" rtlCol="0">
            <a:spAutoFit/>
          </a:bodyPr>
          <a:lstStyle/>
          <a:p>
            <a:r>
              <a:rPr lang="hu-HU" sz="1600" dirty="0"/>
              <a:t>Degree distribution after we removed f fraction of nodes.</a:t>
            </a:r>
          </a:p>
        </p:txBody>
      </p:sp>
      <p:sp>
        <p:nvSpPr>
          <p:cNvPr id="20" name="TextBox 19"/>
          <p:cNvSpPr txBox="1"/>
          <p:nvPr/>
        </p:nvSpPr>
        <p:spPr>
          <a:xfrm>
            <a:off x="536581" y="2306621"/>
            <a:ext cx="2384425" cy="1077218"/>
          </a:xfrm>
          <a:prstGeom prst="rect">
            <a:avLst/>
          </a:prstGeom>
          <a:noFill/>
        </p:spPr>
        <p:txBody>
          <a:bodyPr wrap="square" rtlCol="0">
            <a:spAutoFit/>
          </a:bodyPr>
          <a:lstStyle/>
          <a:p>
            <a:r>
              <a:rPr lang="hu-HU" sz="1600" dirty="0"/>
              <a:t>The sum is done over the triangl</a:t>
            </a:r>
            <a:r>
              <a:rPr lang="en-US" sz="1600" dirty="0"/>
              <a:t>e</a:t>
            </a:r>
            <a:r>
              <a:rPr lang="hu-HU" sz="1600" dirty="0"/>
              <a:t> shown in the right, i.e. we can replace it with</a:t>
            </a:r>
          </a:p>
        </p:txBody>
      </p:sp>
      <p:sp>
        <p:nvSpPr>
          <p:cNvPr id="22" name="Right Triangle 21"/>
          <p:cNvSpPr/>
          <p:nvPr/>
        </p:nvSpPr>
        <p:spPr>
          <a:xfrm rot="5400000">
            <a:off x="3600193" y="2193113"/>
            <a:ext cx="1130300" cy="133401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27" name="Straight Arrow Connector 26"/>
          <p:cNvCxnSpPr>
            <a:stCxn id="22" idx="4"/>
          </p:cNvCxnSpPr>
          <p:nvPr/>
        </p:nvCxnSpPr>
        <p:spPr>
          <a:xfrm rot="10800000" flipH="1">
            <a:off x="3498335" y="3425271"/>
            <a:ext cx="133401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2952511" y="2857224"/>
            <a:ext cx="109164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27963" y="3065288"/>
            <a:ext cx="325229" cy="338554"/>
          </a:xfrm>
          <a:prstGeom prst="rect">
            <a:avLst/>
          </a:prstGeom>
          <a:noFill/>
        </p:spPr>
        <p:txBody>
          <a:bodyPr wrap="none" rtlCol="0">
            <a:spAutoFit/>
          </a:bodyPr>
          <a:lstStyle/>
          <a:p>
            <a:r>
              <a:rPr lang="hu-HU" sz="1600" dirty="0"/>
              <a:t>k’</a:t>
            </a:r>
          </a:p>
        </p:txBody>
      </p:sp>
      <p:sp>
        <p:nvSpPr>
          <p:cNvPr id="31" name="TextBox 30"/>
          <p:cNvSpPr txBox="1"/>
          <p:nvPr/>
        </p:nvSpPr>
        <p:spPr>
          <a:xfrm>
            <a:off x="3492506" y="2269124"/>
            <a:ext cx="940883" cy="338554"/>
          </a:xfrm>
          <a:prstGeom prst="rect">
            <a:avLst/>
          </a:prstGeom>
          <a:noFill/>
        </p:spPr>
        <p:txBody>
          <a:bodyPr wrap="none" rtlCol="0">
            <a:spAutoFit/>
          </a:bodyPr>
          <a:lstStyle/>
          <a:p>
            <a:r>
              <a:rPr lang="hu-HU" sz="1600" dirty="0"/>
              <a:t>k=[k’, ∞)</a:t>
            </a:r>
          </a:p>
        </p:txBody>
      </p:sp>
      <p:graphicFrame>
        <p:nvGraphicFramePr>
          <p:cNvPr id="3" name="Object 5"/>
          <p:cNvGraphicFramePr>
            <a:graphicFrameLocks noChangeAspect="1"/>
          </p:cNvGraphicFramePr>
          <p:nvPr/>
        </p:nvGraphicFramePr>
        <p:xfrm>
          <a:off x="5087944" y="2466975"/>
          <a:ext cx="1728787" cy="598488"/>
        </p:xfrm>
        <a:graphic>
          <a:graphicData uri="http://schemas.openxmlformats.org/presentationml/2006/ole">
            <mc:AlternateContent xmlns:mc="http://schemas.openxmlformats.org/markup-compatibility/2006">
              <mc:Choice xmlns:v="urn:schemas-microsoft-com:vml" Requires="v">
                <p:oleObj name="Equation" r:id="rId3" imgW="1181100" imgH="444500" progId="Equation.3">
                  <p:embed/>
                </p:oleObj>
              </mc:Choice>
              <mc:Fallback>
                <p:oleObj name="Equation" r:id="rId3" imgW="11811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44" y="2466975"/>
                        <a:ext cx="172878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34925" y="3496801"/>
          <a:ext cx="9139063" cy="487824"/>
        </p:xfrm>
        <a:graphic>
          <a:graphicData uri="http://schemas.openxmlformats.org/presentationml/2006/ole">
            <mc:AlternateContent xmlns:mc="http://schemas.openxmlformats.org/markup-compatibility/2006">
              <mc:Choice xmlns:v="urn:schemas-microsoft-com:vml" Requires="v">
                <p:oleObj name="Equation" r:id="rId5" imgW="7658100" imgH="444500" progId="Equation.3">
                  <p:embed/>
                </p:oleObj>
              </mc:Choice>
              <mc:Fallback>
                <p:oleObj name="Equation" r:id="rId5" imgW="76581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3496801"/>
                        <a:ext cx="9139063" cy="487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320681" y="3984625"/>
          <a:ext cx="8239125" cy="570308"/>
        </p:xfrm>
        <a:graphic>
          <a:graphicData uri="http://schemas.openxmlformats.org/presentationml/2006/ole">
            <mc:AlternateContent xmlns:mc="http://schemas.openxmlformats.org/markup-compatibility/2006">
              <mc:Choice xmlns:v="urn:schemas-microsoft-com:vml" Requires="v">
                <p:oleObj name="Equation" r:id="rId7" imgW="5892800" imgH="444500" progId="Equation.3">
                  <p:embed/>
                </p:oleObj>
              </mc:Choice>
              <mc:Fallback>
                <p:oleObj name="Equation" r:id="rId7" imgW="58928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81" y="3984625"/>
                        <a:ext cx="8239125" cy="570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536580" y="1390650"/>
          <a:ext cx="4833937" cy="598488"/>
        </p:xfrm>
        <a:graphic>
          <a:graphicData uri="http://schemas.openxmlformats.org/presentationml/2006/ole">
            <mc:AlternateContent xmlns:mc="http://schemas.openxmlformats.org/markup-compatibility/2006">
              <mc:Choice xmlns:v="urn:schemas-microsoft-com:vml" Requires="v">
                <p:oleObj name="Equation" r:id="rId9" imgW="3302000" imgH="444500" progId="Equation.3">
                  <p:embed/>
                </p:oleObj>
              </mc:Choice>
              <mc:Fallback>
                <p:oleObj name="Equation" r:id="rId9" imgW="33020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80" y="1390650"/>
                        <a:ext cx="483393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320681" y="698500"/>
          <a:ext cx="2955925" cy="598488"/>
        </p:xfrm>
        <a:graphic>
          <a:graphicData uri="http://schemas.openxmlformats.org/presentationml/2006/ole">
            <mc:AlternateContent xmlns:mc="http://schemas.openxmlformats.org/markup-compatibility/2006">
              <mc:Choice xmlns:v="urn:schemas-microsoft-com:vml" Requires="v">
                <p:oleObj name="Equation" r:id="rId11" imgW="2019300" imgH="444500" progId="Equation.3">
                  <p:embed/>
                </p:oleObj>
              </mc:Choice>
              <mc:Fallback>
                <p:oleObj name="Equation" r:id="rId11" imgW="20193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681" y="698500"/>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263781" y="4691063"/>
          <a:ext cx="8829676" cy="307975"/>
        </p:xfrm>
        <a:graphic>
          <a:graphicData uri="http://schemas.openxmlformats.org/presentationml/2006/ole">
            <mc:AlternateContent xmlns:mc="http://schemas.openxmlformats.org/markup-compatibility/2006">
              <mc:Choice xmlns:v="urn:schemas-microsoft-com:vml" Requires="v">
                <p:oleObj name="Equation" r:id="rId13" imgW="6032500" imgH="228600" progId="Equation.3">
                  <p:embed/>
                </p:oleObj>
              </mc:Choice>
              <mc:Fallback>
                <p:oleObj name="Equation" r:id="rId13" imgW="60325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81" y="4691063"/>
                        <a:ext cx="8829676"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52393" y="3937000"/>
            <a:ext cx="536575" cy="754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370320" y="4999038"/>
            <a:ext cx="26289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7</a:t>
            </a:fld>
            <a:endParaRPr lang="en-US"/>
          </a:p>
        </p:txBody>
      </p:sp>
      <p:sp>
        <p:nvSpPr>
          <p:cNvPr id="23" name="TextBox 22"/>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698500"/>
            <a:ext cx="9042143" cy="1561453"/>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Robustness: </a:t>
            </a:r>
            <a:r>
              <a:rPr lang="en-US" sz="1600" dirty="0"/>
              <a:t>we remove a fraction </a:t>
            </a:r>
            <a:r>
              <a:rPr lang="en-US" sz="1600" i="1" dirty="0" err="1"/>
              <a:t>f</a:t>
            </a:r>
            <a:r>
              <a:rPr lang="en-US" sz="1600" dirty="0"/>
              <a:t> of the nodes.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Random node removal changes </a:t>
            </a:r>
          </a:p>
          <a:p>
            <a:pPr eaLnBrk="0" hangingPunct="0">
              <a:lnSpc>
                <a:spcPct val="120000"/>
              </a:lnSpc>
            </a:pPr>
            <a:r>
              <a:rPr lang="en-US" sz="1600" dirty="0"/>
              <a:t>	the degree of individuals nodes [</a:t>
            </a:r>
            <a:r>
              <a:rPr lang="en-US" sz="1600" dirty="0" err="1"/>
              <a:t>k</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dirty="0">
                <a:sym typeface="Wingdings"/>
              </a:rPr>
              <a:t>’</a:t>
            </a:r>
            <a:r>
              <a:rPr lang="en-US" sz="1600" dirty="0"/>
              <a:t> ≤</a:t>
            </a:r>
            <a:r>
              <a:rPr lang="en-US" sz="1600" dirty="0" err="1"/>
              <a:t>k</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p:txBody>
      </p:sp>
      <p:graphicFrame>
        <p:nvGraphicFramePr>
          <p:cNvPr id="24" name="Object 6"/>
          <p:cNvGraphicFramePr>
            <a:graphicFrameLocks noChangeAspect="1"/>
          </p:cNvGraphicFramePr>
          <p:nvPr/>
        </p:nvGraphicFramePr>
        <p:xfrm>
          <a:off x="3044831" y="3733800"/>
          <a:ext cx="1935163" cy="1054100"/>
        </p:xfrm>
        <a:graphic>
          <a:graphicData uri="http://schemas.openxmlformats.org/presentationml/2006/ole">
            <mc:AlternateContent xmlns:mc="http://schemas.openxmlformats.org/markup-compatibility/2006">
              <mc:Choice xmlns:v="urn:schemas-microsoft-com:vml" Requires="v">
                <p:oleObj name="Equation" r:id="rId3" imgW="1066800" imgH="698500" progId="Equation.3">
                  <p:embed/>
                </p:oleObj>
              </mc:Choice>
              <mc:Fallback>
                <p:oleObj name="Equation" r:id="rId3" imgW="10668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31" y="3733800"/>
                        <a:ext cx="193516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7"/>
          <p:cNvSpPr txBox="1">
            <a:spLocks noChangeArrowheads="1"/>
          </p:cNvSpPr>
          <p:nvPr/>
        </p:nvSpPr>
        <p:spPr bwMode="auto">
          <a:xfrm>
            <a:off x="51313" y="3822700"/>
            <a:ext cx="2892238" cy="40011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3366FF"/>
                </a:solidFill>
              </a:rPr>
              <a:t>Breakdown threshold:</a:t>
            </a:r>
            <a:endParaRPr lang="en-US" sz="2400" b="1" dirty="0">
              <a:solidFill>
                <a:srgbClr val="3366FF"/>
              </a:solidFill>
              <a:latin typeface="Times New Roman" charset="0"/>
            </a:endParaRPr>
          </a:p>
        </p:txBody>
      </p:sp>
      <p:sp>
        <p:nvSpPr>
          <p:cNvPr id="26" name="Text Box 8"/>
          <p:cNvSpPr txBox="1">
            <a:spLocks noChangeArrowheads="1"/>
          </p:cNvSpPr>
          <p:nvPr/>
        </p:nvSpPr>
        <p:spPr bwMode="auto">
          <a:xfrm>
            <a:off x="-68542" y="5368724"/>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5" name="Object 8"/>
          <p:cNvGraphicFramePr>
            <a:graphicFrameLocks noChangeAspect="1"/>
          </p:cNvGraphicFramePr>
          <p:nvPr/>
        </p:nvGraphicFramePr>
        <p:xfrm>
          <a:off x="51319" y="2704121"/>
          <a:ext cx="1912937" cy="273050"/>
        </p:xfrm>
        <a:graphic>
          <a:graphicData uri="http://schemas.openxmlformats.org/presentationml/2006/ole">
            <mc:AlternateContent xmlns:mc="http://schemas.openxmlformats.org/markup-compatibility/2006">
              <mc:Choice xmlns:v="urn:schemas-microsoft-com:vml" Requires="v">
                <p:oleObj name="Equation" r:id="rId5" imgW="1308100" imgH="203200" progId="Equation.3">
                  <p:embed/>
                </p:oleObj>
              </mc:Choice>
              <mc:Fallback>
                <p:oleObj name="Equation" r:id="rId5" imgW="1308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9" y="2704121"/>
                        <a:ext cx="1912937"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51313" y="3072423"/>
          <a:ext cx="3624262" cy="307975"/>
        </p:xfrm>
        <a:graphic>
          <a:graphicData uri="http://schemas.openxmlformats.org/presentationml/2006/ole">
            <mc:AlternateContent xmlns:mc="http://schemas.openxmlformats.org/markup-compatibility/2006">
              <mc:Choice xmlns:v="urn:schemas-microsoft-com:vml" Requires="v">
                <p:oleObj name="Equation" r:id="rId7" imgW="2476500" imgH="228600" progId="Equation.3">
                  <p:embed/>
                </p:oleObj>
              </mc:Choice>
              <mc:Fallback>
                <p:oleObj name="Equation" r:id="rId7" imgW="2476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13" y="3072423"/>
                        <a:ext cx="362426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
          <p:cNvGraphicFramePr>
            <a:graphicFrameLocks noChangeAspect="1"/>
          </p:cNvGraphicFramePr>
          <p:nvPr/>
        </p:nvGraphicFramePr>
        <p:xfrm>
          <a:off x="4214288" y="2704123"/>
          <a:ext cx="1800225" cy="747713"/>
        </p:xfrm>
        <a:graphic>
          <a:graphicData uri="http://schemas.openxmlformats.org/presentationml/2006/ole">
            <mc:AlternateContent xmlns:mc="http://schemas.openxmlformats.org/markup-compatibility/2006">
              <mc:Choice xmlns:v="urn:schemas-microsoft-com:vml" Requires="v">
                <p:oleObj name="Equation" r:id="rId9" imgW="990600" imgH="457200" progId="Equation.3">
                  <p:embed/>
                </p:oleObj>
              </mc:Choice>
              <mc:Fallback>
                <p:oleObj name="Equation" r:id="rId9" imgW="990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288" y="2704123"/>
                        <a:ext cx="1800225"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3"/>
          <p:cNvSpPr txBox="1">
            <a:spLocks noChangeArrowheads="1"/>
          </p:cNvSpPr>
          <p:nvPr/>
        </p:nvSpPr>
        <p:spPr bwMode="auto">
          <a:xfrm>
            <a:off x="6046256" y="2661792"/>
            <a:ext cx="3505200"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err="1">
                <a:solidFill>
                  <a:srgbClr val="6666FF"/>
                </a:solidFill>
              </a:rPr>
              <a:t>κ</a:t>
            </a:r>
            <a:r>
              <a:rPr lang="en-US" sz="1600" dirty="0">
                <a:solidFill>
                  <a:srgbClr val="6666FF"/>
                </a:solidFill>
              </a:rPr>
              <a:t>&gt;2:  a giant cluster exists		</a:t>
            </a:r>
          </a:p>
          <a:p>
            <a:pPr eaLnBrk="0" hangingPunct="0">
              <a:lnSpc>
                <a:spcPct val="120000"/>
              </a:lnSpc>
            </a:pPr>
            <a:r>
              <a:rPr lang="en-US" sz="1600" i="1" dirty="0" err="1">
                <a:solidFill>
                  <a:srgbClr val="6666FF"/>
                </a:solidFill>
              </a:rPr>
              <a:t>κ</a:t>
            </a:r>
            <a:r>
              <a:rPr lang="en-US" sz="1600" dirty="0">
                <a:solidFill>
                  <a:srgbClr val="6666FF"/>
                </a:solidFill>
              </a:rPr>
              <a:t>&lt;2:  many disconnected clusters</a:t>
            </a:r>
          </a:p>
        </p:txBody>
      </p:sp>
      <p:sp>
        <p:nvSpPr>
          <p:cNvPr id="22" name="TextBox 21"/>
          <p:cNvSpPr txBox="1"/>
          <p:nvPr/>
        </p:nvSpPr>
        <p:spPr>
          <a:xfrm>
            <a:off x="-66926" y="4699340"/>
            <a:ext cx="6709026" cy="1200329"/>
          </a:xfrm>
          <a:prstGeom prst="rect">
            <a:avLst/>
          </a:prstGeom>
          <a:noFill/>
        </p:spPr>
        <p:txBody>
          <a:bodyPr wrap="none" rtlCol="0">
            <a:spAutoFit/>
          </a:bodyPr>
          <a:lstStyle/>
          <a:p>
            <a:r>
              <a:rPr lang="hu-HU" dirty="0"/>
              <a:t>f&lt;f</a:t>
            </a:r>
            <a:r>
              <a:rPr lang="hu-HU" baseline="-25000" dirty="0"/>
              <a:t>c</a:t>
            </a:r>
            <a:r>
              <a:rPr lang="hu-HU" dirty="0"/>
              <a:t>: the network is still connected (there is a giant cluster)</a:t>
            </a:r>
          </a:p>
          <a:p>
            <a:r>
              <a:rPr lang="hu-HU" dirty="0"/>
              <a:t>f&gt;f</a:t>
            </a:r>
            <a:r>
              <a:rPr lang="hu-HU" baseline="-25000" dirty="0"/>
              <a:t>c</a:t>
            </a:r>
            <a:r>
              <a:rPr lang="hu-HU" dirty="0"/>
              <a:t>: the network becomes disconnected (giant cluster vanishes)</a:t>
            </a:r>
          </a:p>
          <a:p>
            <a:endParaRPr lang="hu-HU" dirty="0"/>
          </a:p>
          <a:p>
            <a:endParaRPr lang="hu-HU" dirty="0"/>
          </a:p>
        </p:txBody>
      </p:sp>
      <p:graphicFrame>
        <p:nvGraphicFramePr>
          <p:cNvPr id="342027" name="Object 11"/>
          <p:cNvGraphicFramePr>
            <a:graphicFrameLocks noChangeAspect="1"/>
          </p:cNvGraphicFramePr>
          <p:nvPr/>
        </p:nvGraphicFramePr>
        <p:xfrm>
          <a:off x="6318250" y="3379178"/>
          <a:ext cx="2749550" cy="1546225"/>
        </p:xfrm>
        <a:graphic>
          <a:graphicData uri="http://schemas.openxmlformats.org/presentationml/2006/ole">
            <mc:AlternateContent xmlns:mc="http://schemas.openxmlformats.org/markup-compatibility/2006">
              <mc:Choice xmlns:v="urn:schemas-microsoft-com:vml" Requires="v">
                <p:oleObj name="CorelDRAW" r:id="rId11" imgW="5499000" imgH="3708720" progId="">
                  <p:embed/>
                </p:oleObj>
              </mc:Choice>
              <mc:Fallback>
                <p:oleObj name="CorelDRAW" r:id="rId11" imgW="5499000" imgH="370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0" y="3379178"/>
                        <a:ext cx="27495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42031" name="Object 15"/>
          <p:cNvGraphicFramePr>
            <a:graphicFrameLocks noChangeAspect="1"/>
          </p:cNvGraphicFramePr>
          <p:nvPr/>
        </p:nvGraphicFramePr>
        <p:xfrm>
          <a:off x="6192838" y="4967898"/>
          <a:ext cx="125412" cy="149225"/>
        </p:xfrm>
        <a:graphic>
          <a:graphicData uri="http://schemas.openxmlformats.org/presentationml/2006/ole">
            <mc:AlternateContent xmlns:mc="http://schemas.openxmlformats.org/markup-compatibility/2006">
              <mc:Choice xmlns:v="urn:schemas-microsoft-com:vml" Requires="v">
                <p:oleObj name="Equation" r:id="rId13" imgW="126720" imgH="177480" progId="">
                  <p:embed/>
                </p:oleObj>
              </mc:Choice>
              <mc:Fallback>
                <p:oleObj name="Equation" r:id="rId13" imgW="126720" imgH="1774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2838" y="4967898"/>
                        <a:ext cx="125412"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6192838" y="3951899"/>
          <a:ext cx="87312" cy="138113"/>
        </p:xfrm>
        <a:graphic>
          <a:graphicData uri="http://schemas.openxmlformats.org/presentationml/2006/ole">
            <mc:AlternateContent xmlns:mc="http://schemas.openxmlformats.org/markup-compatibility/2006">
              <mc:Choice xmlns:v="urn:schemas-microsoft-com:vml" Requires="v">
                <p:oleObj name="Equation" r:id="rId15" imgW="88560" imgH="164880" progId="">
                  <p:embed/>
                </p:oleObj>
              </mc:Choice>
              <mc:Fallback>
                <p:oleObj name="Equation" r:id="rId15" imgW="88560" imgH="1648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2838" y="3951899"/>
                        <a:ext cx="87312" cy="13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p:nvPr/>
        </p:nvSpPr>
        <p:spPr>
          <a:xfrm>
            <a:off x="7480300" y="4967896"/>
            <a:ext cx="347120" cy="369332"/>
          </a:xfrm>
          <a:prstGeom prst="rect">
            <a:avLst/>
          </a:prstGeom>
        </p:spPr>
        <p:txBody>
          <a:bodyPr wrap="none">
            <a:spAutoFit/>
          </a:bodyPr>
          <a:lstStyle/>
          <a:p>
            <a:r>
              <a:rPr lang="hu-HU" b="1" dirty="0">
                <a:solidFill>
                  <a:srgbClr val="FF0000"/>
                </a:solidFill>
              </a:rPr>
              <a:t>f</a:t>
            </a:r>
            <a:r>
              <a:rPr lang="hu-HU" b="1" baseline="-25000" dirty="0">
                <a:solidFill>
                  <a:srgbClr val="FF0000"/>
                </a:solidFill>
              </a:rPr>
              <a:t>c</a:t>
            </a:r>
            <a:endParaRPr lang="hu-HU" b="1" dirty="0">
              <a:solidFill>
                <a:srgbClr val="FF0000"/>
              </a:solidFill>
            </a:endParaRPr>
          </a:p>
        </p:txBody>
      </p:sp>
      <p:sp>
        <p:nvSpPr>
          <p:cNvPr id="29" name="Rectangle 28"/>
          <p:cNvSpPr/>
          <p:nvPr/>
        </p:nvSpPr>
        <p:spPr>
          <a:xfrm>
            <a:off x="8831466" y="4967896"/>
            <a:ext cx="274434" cy="369332"/>
          </a:xfrm>
          <a:prstGeom prst="rect">
            <a:avLst/>
          </a:prstGeom>
        </p:spPr>
        <p:txBody>
          <a:bodyPr wrap="none">
            <a:spAutoFit/>
          </a:bodyPr>
          <a:lstStyle/>
          <a:p>
            <a:r>
              <a:rPr lang="hu-HU" b="1" dirty="0">
                <a:solidFill>
                  <a:srgbClr val="FF0000"/>
                </a:solidFill>
              </a:rPr>
              <a:t>f</a:t>
            </a:r>
          </a:p>
        </p:txBody>
      </p:sp>
      <p:sp>
        <p:nvSpPr>
          <p:cNvPr id="30" name="TextBox 29"/>
          <p:cNvSpPr txBox="1"/>
          <p:nvPr/>
        </p:nvSpPr>
        <p:spPr>
          <a:xfrm>
            <a:off x="6642105" y="3673902"/>
            <a:ext cx="338629" cy="369332"/>
          </a:xfrm>
          <a:prstGeom prst="rect">
            <a:avLst/>
          </a:prstGeom>
          <a:noFill/>
        </p:spPr>
        <p:txBody>
          <a:bodyPr wrap="none" rtlCol="0">
            <a:spAutoFit/>
          </a:bodyPr>
          <a:lstStyle/>
          <a:p>
            <a:r>
              <a:rPr lang="hu-HU" dirty="0"/>
              <a:t>S</a:t>
            </a:r>
          </a:p>
        </p:txBody>
      </p:sp>
      <p:sp>
        <p:nvSpPr>
          <p:cNvPr id="27" name="Rectangle 26"/>
          <p:cNvSpPr/>
          <p:nvPr/>
        </p:nvSpPr>
        <p:spPr>
          <a:xfrm>
            <a:off x="2975301" y="3695071"/>
            <a:ext cx="2131684" cy="105718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8</a:t>
            </a:fld>
            <a:endParaRPr lang="en-US"/>
          </a:p>
        </p:txBody>
      </p:sp>
      <p:sp>
        <p:nvSpPr>
          <p:cNvPr id="31" name="TextBox 30"/>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5"/>
          <a:srcRect r="19158"/>
          <a:stretch/>
        </p:blipFill>
        <p:spPr bwMode="auto">
          <a:xfrm>
            <a:off x="4475167" y="222796"/>
            <a:ext cx="4668834" cy="3609974"/>
          </a:xfrm>
          <a:prstGeom prst="rect">
            <a:avLst/>
          </a:prstGeom>
          <a:noFill/>
          <a:ln w="9525">
            <a:noFill/>
            <a:miter lim="800000"/>
            <a:headEnd/>
            <a:tailEnd/>
          </a:ln>
        </p:spPr>
      </p:pic>
      <p:grpSp>
        <p:nvGrpSpPr>
          <p:cNvPr id="2" name="Group 27"/>
          <p:cNvGrpSpPr>
            <a:grpSpLocks/>
          </p:cNvGrpSpPr>
          <p:nvPr/>
        </p:nvGrpSpPr>
        <p:grpSpPr bwMode="auto">
          <a:xfrm>
            <a:off x="298451" y="2927618"/>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4" name="Freeform 18"/>
          <p:cNvSpPr>
            <a:spLocks/>
          </p:cNvSpPr>
          <p:nvPr/>
        </p:nvSpPr>
        <p:spPr bwMode="auto">
          <a:xfrm>
            <a:off x="739775" y="3173678"/>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3" name="Text Box 23"/>
          <p:cNvSpPr txBox="1">
            <a:spLocks noChangeArrowheads="1"/>
          </p:cNvSpPr>
          <p:nvPr/>
        </p:nvSpPr>
        <p:spPr bwMode="auto">
          <a:xfrm>
            <a:off x="116417" y="5205382"/>
            <a:ext cx="5715000" cy="400110"/>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solidFill>
                  <a:srgbClr val="000000"/>
                </a:solidFill>
                <a:ea typeface="Gulim" charset="0"/>
                <a:cs typeface="Gulim" charset="0"/>
              </a:rPr>
              <a:t>Albert, </a:t>
            </a:r>
            <a:r>
              <a:rPr lang="en-US" sz="2000" dirty="0" err="1">
                <a:solidFill>
                  <a:srgbClr val="000000"/>
                </a:solidFill>
                <a:ea typeface="Gulim" charset="0"/>
                <a:cs typeface="Gulim" charset="0"/>
              </a:rPr>
              <a:t>Jeong</a:t>
            </a:r>
            <a:r>
              <a:rPr lang="en-US" sz="2000" dirty="0">
                <a:solidFill>
                  <a:srgbClr val="000000"/>
                </a:solidFill>
                <a:ea typeface="Gulim" charset="0"/>
                <a:cs typeface="Gulim" charset="0"/>
              </a:rPr>
              <a:t>, </a:t>
            </a:r>
            <a:r>
              <a:rPr lang="en-US" sz="2000" dirty="0" err="1">
                <a:solidFill>
                  <a:srgbClr val="000000"/>
                </a:solidFill>
                <a:ea typeface="Gulim" charset="0"/>
                <a:cs typeface="Gulim" charset="0"/>
              </a:rPr>
              <a:t>Barabási</a:t>
            </a:r>
            <a:r>
              <a:rPr lang="en-US" sz="2000" dirty="0">
                <a:solidFill>
                  <a:srgbClr val="000000"/>
                </a:solidFill>
                <a:ea typeface="Gulim" charset="0"/>
                <a:cs typeface="Gulim" charset="0"/>
              </a:rPr>
              <a:t>, </a:t>
            </a:r>
            <a:r>
              <a:rPr lang="en-US" sz="2000" i="1" dirty="0">
                <a:solidFill>
                  <a:srgbClr val="000000"/>
                </a:solidFill>
                <a:ea typeface="Gulim" charset="0"/>
                <a:cs typeface="Gulim" charset="0"/>
              </a:rPr>
              <a:t>Nature </a:t>
            </a:r>
            <a:r>
              <a:rPr lang="en-US" sz="2000" b="1" dirty="0">
                <a:solidFill>
                  <a:srgbClr val="000000"/>
                </a:solidFill>
                <a:ea typeface="Gulim" charset="0"/>
                <a:cs typeface="Gulim" charset="0"/>
              </a:rPr>
              <a:t>406</a:t>
            </a:r>
            <a:r>
              <a:rPr lang="en-US" sz="2000" dirty="0">
                <a:solidFill>
                  <a:srgbClr val="000000"/>
                </a:solidFill>
                <a:ea typeface="Gulim" charset="0"/>
                <a:cs typeface="Gulim" charset="0"/>
              </a:rPr>
              <a:t> 378 (2000)</a:t>
            </a:r>
            <a:endParaRPr lang="en-US" sz="2000" b="1" dirty="0">
              <a:solidFill>
                <a:srgbClr val="000000"/>
              </a:solidFill>
              <a:latin typeface="Times New Roman" charset="0"/>
              <a:ea typeface="Gulim" charset="0"/>
              <a:cs typeface="Gulim" charset="0"/>
            </a:endParaRPr>
          </a:p>
        </p:txBody>
      </p:sp>
      <p:sp>
        <p:nvSpPr>
          <p:cNvPr id="23" name="TextBox 22"/>
          <p:cNvSpPr txBox="1"/>
          <p:nvPr/>
        </p:nvSpPr>
        <p:spPr>
          <a:xfrm>
            <a:off x="406401" y="772055"/>
            <a:ext cx="4203700" cy="1138773"/>
          </a:xfrm>
          <a:prstGeom prst="rect">
            <a:avLst/>
          </a:prstGeom>
          <a:noFill/>
        </p:spPr>
        <p:txBody>
          <a:bodyPr wrap="square" rtlCol="0">
            <a:spAutoFit/>
          </a:bodyPr>
          <a:lstStyle/>
          <a:p>
            <a:r>
              <a:rPr lang="hu-HU" b="1" dirty="0">
                <a:solidFill>
                  <a:srgbClr val="0000FF"/>
                </a:solidFill>
              </a:rPr>
              <a:t>Scale-free networks do not appear to break apart under random failures. </a:t>
            </a:r>
          </a:p>
          <a:p>
            <a:r>
              <a:rPr lang="hu-HU" sz="1600" dirty="0"/>
              <a:t>Reason: the hubs. </a:t>
            </a:r>
          </a:p>
          <a:p>
            <a:r>
              <a:rPr lang="hu-HU" sz="1600" dirty="0"/>
              <a:t>The likelihood of removing a hub is small. </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9</a:t>
            </a:fld>
            <a:endParaRPr lang="en-US"/>
          </a:p>
        </p:txBody>
      </p:sp>
      <p:sp>
        <p:nvSpPr>
          <p:cNvPr id="4" name="TextBox 3"/>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7652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76524"/>
                                        </p:tgtEl>
                                      </p:cBhvr>
                                    </p:cmd>
                                  </p:childTnLst>
                                </p:cTn>
                              </p:par>
                            </p:childTnLst>
                          </p:cTn>
                        </p:par>
                      </p:childTnLst>
                    </p:cTn>
                  </p:par>
                </p:childTnLst>
              </p:cTn>
              <p:nextCondLst>
                <p:cond evt="onClick" delay="0">
                  <p:tgtEl>
                    <p:spTgt spid="576524"/>
                  </p:tgtEl>
                </p:cond>
              </p:nextCondLst>
            </p:seq>
            <p:video>
              <p:cMediaNode>
                <p:cTn id="20" fill="hold" display="0">
                  <p:stCondLst>
                    <p:cond delay="indefinite"/>
                  </p:stCondLst>
                  <p:endCondLst>
                    <p:cond evt="onNext" delay="0">
                      <p:tgtEl>
                        <p:sldTgt/>
                      </p:tgtEl>
                    </p:cond>
                    <p:cond evt="onPrev" delay="0">
                      <p:tgtEl>
                        <p:sldTgt/>
                      </p:tgtEl>
                    </p:cond>
                  </p:endCondLst>
                </p:cTn>
                <p:tgtEl>
                  <p:spTgt spid="576524"/>
                </p:tgtEl>
              </p:cMediaNode>
            </p:video>
          </p:childTnLst>
        </p:cTn>
      </p:par>
    </p:tnLst>
    <p:bldLst>
      <p:bldP spid="270354"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1600679</TotalTime>
  <Words>2831</Words>
  <Application>Microsoft Office PowerPoint</Application>
  <PresentationFormat>On-screen Show (16:10)</PresentationFormat>
  <Paragraphs>366</Paragraphs>
  <Slides>32</Slides>
  <Notes>31</Notes>
  <HiddenSlides>0</HiddenSlides>
  <MMClips>6</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43" baseType="lpstr">
      <vt:lpstr>Arial</vt:lpstr>
      <vt:lpstr>Calibri</vt:lpstr>
      <vt:lpstr>Helvetica</vt:lpstr>
      <vt:lpstr>Marker Felt</vt:lpstr>
      <vt:lpstr>Times New Roman</vt:lpstr>
      <vt:lpstr>Trajan Pro</vt:lpstr>
      <vt:lpstr>Office Theme</vt:lpstr>
      <vt:lpstr>1_Office Theme</vt:lpstr>
      <vt:lpstr>1_Office Theme</vt:lpstr>
      <vt:lpstr>Equation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 threshold for arbitrary P(k)</vt:lpstr>
      <vt:lpstr>Attack threshold for arbitrary P(k)</vt:lpstr>
      <vt:lpstr>Attack threshold for arbitrary P(k)</vt:lpstr>
      <vt:lpstr>Attack threshold for arbitrary P(k)</vt:lpstr>
      <vt:lpstr>Attack threshold for arbitrary P(k)</vt:lpstr>
      <vt:lpstr>Application: ER random graphs </vt:lpstr>
      <vt:lpstr>PowerPoint Presentation</vt:lpstr>
      <vt:lpstr>PowerPoint Presentation</vt:lpstr>
      <vt:lpstr>PowerPoint Presentation</vt:lpstr>
      <vt:lpstr>Scale-free networks are more error tolerant,  but also more vulnerable to attacks </vt:lpstr>
      <vt:lpstr>Real scale-free networks show the same dual behavior </vt:lpstr>
      <vt:lpstr>Cascades</vt:lpstr>
      <vt:lpstr>Cascading Failures in Nature and Technology</vt:lpstr>
      <vt:lpstr>Northeast Blackout of 2003</vt:lpstr>
      <vt:lpstr>PowerPoint Presentation</vt:lpstr>
      <vt:lpstr>Cascades Size Distribution of Blackouts</vt:lpstr>
      <vt:lpstr>Cascades Size Distribution of Earthquakes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671</cp:revision>
  <dcterms:created xsi:type="dcterms:W3CDTF">2012-04-09T15:24:55Z</dcterms:created>
  <dcterms:modified xsi:type="dcterms:W3CDTF">2023-10-15T17:45:09Z</dcterms:modified>
</cp:coreProperties>
</file>